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57" r:id="rId2"/>
    <p:sldId id="451" r:id="rId3"/>
    <p:sldId id="596" r:id="rId4"/>
    <p:sldId id="324" r:id="rId5"/>
    <p:sldId id="561" r:id="rId6"/>
    <p:sldId id="562" r:id="rId7"/>
    <p:sldId id="584" r:id="rId8"/>
    <p:sldId id="7272" r:id="rId9"/>
    <p:sldId id="7266" r:id="rId10"/>
    <p:sldId id="7270" r:id="rId11"/>
    <p:sldId id="7271" r:id="rId12"/>
    <p:sldId id="7268" r:id="rId13"/>
    <p:sldId id="452" r:id="rId14"/>
    <p:sldId id="456" r:id="rId15"/>
    <p:sldId id="457" r:id="rId16"/>
    <p:sldId id="574" r:id="rId17"/>
    <p:sldId id="585" r:id="rId18"/>
    <p:sldId id="588" r:id="rId19"/>
    <p:sldId id="589" r:id="rId20"/>
    <p:sldId id="600" r:id="rId21"/>
    <p:sldId id="593" r:id="rId22"/>
    <p:sldId id="602" r:id="rId23"/>
    <p:sldId id="601" r:id="rId24"/>
    <p:sldId id="603" r:id="rId25"/>
    <p:sldId id="598" r:id="rId26"/>
    <p:sldId id="595" r:id="rId27"/>
    <p:sldId id="524" r:id="rId28"/>
    <p:sldId id="599" r:id="rId29"/>
    <p:sldId id="587" r:id="rId30"/>
    <p:sldId id="604" r:id="rId31"/>
    <p:sldId id="597" r:id="rId32"/>
  </p:sldIdLst>
  <p:sldSz cx="9906000" cy="6858000" type="A4"/>
  <p:notesSz cx="9939338" cy="68072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49D"/>
    <a:srgbClr val="F7B904"/>
    <a:srgbClr val="5D7430"/>
    <a:srgbClr val="2A3668"/>
    <a:srgbClr val="2C4C66"/>
    <a:srgbClr val="CCD91A"/>
    <a:srgbClr val="E9EEF3"/>
    <a:srgbClr val="C6D4E1"/>
    <a:srgbClr val="EBE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6582" autoAdjust="0"/>
  </p:normalViewPr>
  <p:slideViewPr>
    <p:cSldViewPr>
      <p:cViewPr varScale="1">
        <p:scale>
          <a:sx n="76" d="100"/>
          <a:sy n="76" d="100"/>
        </p:scale>
        <p:origin x="198" y="132"/>
      </p:cViewPr>
      <p:guideLst>
        <p:guide orient="horz" pos="288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목표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Sheet1!$B$2:$B$8</c:f>
              <c:numCache>
                <c:formatCode>0.00_ </c:formatCode>
                <c:ptCount val="7"/>
                <c:pt idx="0">
                  <c:v>21</c:v>
                </c:pt>
                <c:pt idx="1">
                  <c:v>29.5</c:v>
                </c:pt>
                <c:pt idx="2">
                  <c:v>29.5</c:v>
                </c:pt>
                <c:pt idx="3">
                  <c:v>34</c:v>
                </c:pt>
                <c:pt idx="4">
                  <c:v>39</c:v>
                </c:pt>
                <c:pt idx="5">
                  <c:v>42</c:v>
                </c:pt>
                <c:pt idx="6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3-46B1-9184-34DCC44462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4.35742679651646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CAE-44B2-BD72-CE1BD4400DD6}"/>
                </c:ext>
              </c:extLst>
            </c:dLbl>
            <c:dLbl>
              <c:idx val="1"/>
              <c:layout>
                <c:manualLayout>
                  <c:x val="-2.9871689708616108E-17"/>
                  <c:y val="-5.08366459593587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CAE-44B2-BD72-CE1BD4400DD6}"/>
                </c:ext>
              </c:extLst>
            </c:dLbl>
            <c:dLbl>
              <c:idx val="2"/>
              <c:layout>
                <c:manualLayout>
                  <c:x val="0"/>
                  <c:y val="-5.08366459593587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CAE-44B2-BD72-CE1BD4400DD6}"/>
                </c:ext>
              </c:extLst>
            </c:dLbl>
            <c:dLbl>
              <c:idx val="3"/>
              <c:layout>
                <c:manualLayout>
                  <c:x val="0"/>
                  <c:y val="-5.44678349564557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CAE-44B2-BD72-CE1BD4400DD6}"/>
                </c:ext>
              </c:extLst>
            </c:dLbl>
            <c:dLbl>
              <c:idx val="4"/>
              <c:layout>
                <c:manualLayout>
                  <c:x val="0"/>
                  <c:y val="-5.44678349564557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CAE-44B2-BD72-CE1BD4400DD6}"/>
                </c:ext>
              </c:extLst>
            </c:dLbl>
            <c:dLbl>
              <c:idx val="6"/>
              <c:layout>
                <c:manualLayout>
                  <c:x val="-1.1948675883446443E-16"/>
                  <c:y val="-2.54183229796793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CAE-44B2-BD72-CE1BD4400D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Sheet1!$C$2:$C$8</c:f>
              <c:numCache>
                <c:formatCode>0.00_ </c:formatCode>
                <c:ptCount val="7"/>
                <c:pt idx="0">
                  <c:v>23.3</c:v>
                </c:pt>
                <c:pt idx="1">
                  <c:v>29.6</c:v>
                </c:pt>
                <c:pt idx="2">
                  <c:v>29.7</c:v>
                </c:pt>
                <c:pt idx="3">
                  <c:v>34.9</c:v>
                </c:pt>
                <c:pt idx="4">
                  <c:v>39.4</c:v>
                </c:pt>
                <c:pt idx="5">
                  <c:v>44.9</c:v>
                </c:pt>
                <c:pt idx="6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3-46B1-9184-34DCC444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6552312"/>
        <c:axId val="616553624"/>
      </c:barChart>
      <c:catAx>
        <c:axId val="6165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553624"/>
        <c:crosses val="autoZero"/>
        <c:auto val="1"/>
        <c:lblAlgn val="ctr"/>
        <c:lblOffset val="100"/>
        <c:noMultiLvlLbl val="0"/>
      </c:catAx>
      <c:valAx>
        <c:axId val="616553624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6165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목표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2019년</c:v>
                </c:pt>
                <c:pt idx="1">
                  <c:v>2020년</c:v>
                </c:pt>
                <c:pt idx="2">
                  <c:v>2021년</c:v>
                </c:pt>
                <c:pt idx="3">
                  <c:v>2022년</c:v>
                </c:pt>
                <c:pt idx="4">
                  <c:v>2023년</c:v>
                </c:pt>
              </c:strCache>
            </c:strRef>
          </c:cat>
          <c:val>
            <c:numRef>
              <c:f>Sheet1!$B$2:$B$6</c:f>
              <c:numCache>
                <c:formatCode>0.00_ </c:formatCode>
                <c:ptCount val="5"/>
                <c:pt idx="0">
                  <c:v>50</c:v>
                </c:pt>
                <c:pt idx="1">
                  <c:v>52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3-46B1-9184-34DCC444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6552312"/>
        <c:axId val="616553624"/>
      </c:barChart>
      <c:catAx>
        <c:axId val="6165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553624"/>
        <c:crosses val="autoZero"/>
        <c:auto val="1"/>
        <c:lblAlgn val="ctr"/>
        <c:lblOffset val="100"/>
        <c:noMultiLvlLbl val="0"/>
      </c:catAx>
      <c:valAx>
        <c:axId val="616553624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6165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영업이익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B17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B28-4A41-B60F-457B05773667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2013년</c:v>
                </c:pt>
                <c:pt idx="1">
                  <c:v>2014년</c:v>
                </c:pt>
                <c:pt idx="2">
                  <c:v>2015년</c:v>
                </c:pt>
                <c:pt idx="3">
                  <c:v>2016년</c:v>
                </c:pt>
                <c:pt idx="4">
                  <c:v>2017년</c:v>
                </c:pt>
              </c:strCache>
            </c:strRef>
          </c:cat>
          <c:val>
            <c:numRef>
              <c:f>Sheet1!$B$2:$B$6</c:f>
              <c:numCache>
                <c:formatCode>0.00_ </c:formatCode>
                <c:ptCount val="5"/>
                <c:pt idx="0">
                  <c:v>33</c:v>
                </c:pt>
                <c:pt idx="1">
                  <c:v>95</c:v>
                </c:pt>
                <c:pt idx="2">
                  <c:v>-223</c:v>
                </c:pt>
                <c:pt idx="3">
                  <c:v>393</c:v>
                </c:pt>
                <c:pt idx="4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3-46B1-9184-34DCC444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6552312"/>
        <c:axId val="616553624"/>
      </c:barChart>
      <c:catAx>
        <c:axId val="6165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553624"/>
        <c:crosses val="autoZero"/>
        <c:auto val="1"/>
        <c:lblAlgn val="ctr"/>
        <c:lblOffset val="100"/>
        <c:noMultiLvlLbl val="0"/>
      </c:catAx>
      <c:valAx>
        <c:axId val="616553624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616552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당기순이익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B17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BD-4BCB-9316-7A8E6D1AD12E}"/>
              </c:ext>
            </c:extLst>
          </c:dPt>
          <c:dPt>
            <c:idx val="2"/>
            <c:invertIfNegative val="0"/>
            <c:bubble3D val="0"/>
            <c:spPr>
              <a:solidFill>
                <a:srgbClr val="9B17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3BD-4BCB-9316-7A8E6D1AD12E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2013년</c:v>
                </c:pt>
                <c:pt idx="1">
                  <c:v>2014년</c:v>
                </c:pt>
                <c:pt idx="2">
                  <c:v>2015년</c:v>
                </c:pt>
                <c:pt idx="3">
                  <c:v>2016년</c:v>
                </c:pt>
                <c:pt idx="4">
                  <c:v>2017년</c:v>
                </c:pt>
              </c:strCache>
            </c:strRef>
          </c:cat>
          <c:val>
            <c:numRef>
              <c:f>Sheet1!$B$2:$B$6</c:f>
              <c:numCache>
                <c:formatCode>0.00_ </c:formatCode>
                <c:ptCount val="5"/>
                <c:pt idx="0">
                  <c:v>9.7200000000000006</c:v>
                </c:pt>
                <c:pt idx="1">
                  <c:v>-64</c:v>
                </c:pt>
                <c:pt idx="2">
                  <c:v>-235</c:v>
                </c:pt>
                <c:pt idx="3">
                  <c:v>388</c:v>
                </c:pt>
                <c:pt idx="4">
                  <c:v>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3-46B1-9184-34DCC4446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6552312"/>
        <c:axId val="616553624"/>
      </c:barChart>
      <c:catAx>
        <c:axId val="6165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553624"/>
        <c:crosses val="autoZero"/>
        <c:auto val="1"/>
        <c:lblAlgn val="ctr"/>
        <c:lblOffset val="100"/>
        <c:noMultiLvlLbl val="0"/>
      </c:catAx>
      <c:valAx>
        <c:axId val="616553624"/>
        <c:scaling>
          <c:orientation val="minMax"/>
        </c:scaling>
        <c:delete val="1"/>
        <c:axPos val="l"/>
        <c:numFmt formatCode="0.00_ " sourceLinked="1"/>
        <c:majorTickMark val="none"/>
        <c:minorTickMark val="none"/>
        <c:tickLblPos val="nextTo"/>
        <c:crossAx val="616552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매출목표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52</c:v>
                </c:pt>
                <c:pt idx="2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0-4D7E-BCBC-B38807BCA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653832"/>
        <c:axId val="547654160"/>
      </c:barChart>
      <c:catAx>
        <c:axId val="54765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654160"/>
        <c:crosses val="autoZero"/>
        <c:auto val="1"/>
        <c:lblAlgn val="ctr"/>
        <c:lblOffset val="100"/>
        <c:noMultiLvlLbl val="0"/>
      </c:catAx>
      <c:valAx>
        <c:axId val="54765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765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매출목표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0-4D7E-BCBC-B38807BCA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653832"/>
        <c:axId val="547654160"/>
      </c:barChart>
      <c:catAx>
        <c:axId val="54765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654160"/>
        <c:crosses val="autoZero"/>
        <c:auto val="1"/>
        <c:lblAlgn val="ctr"/>
        <c:lblOffset val="100"/>
        <c:noMultiLvlLbl val="0"/>
      </c:catAx>
      <c:valAx>
        <c:axId val="54765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765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매출목표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0-4D7E-BCBC-B38807BCA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653832"/>
        <c:axId val="547654160"/>
      </c:barChart>
      <c:catAx>
        <c:axId val="54765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654160"/>
        <c:crosses val="autoZero"/>
        <c:auto val="1"/>
        <c:lblAlgn val="ctr"/>
        <c:lblOffset val="100"/>
        <c:noMultiLvlLbl val="0"/>
      </c:catAx>
      <c:valAx>
        <c:axId val="54765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765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당기순이익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150</c:v>
                </c:pt>
                <c:pt idx="1">
                  <c:v>180</c:v>
                </c:pt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0-4D7E-BCBC-B38807BCA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653832"/>
        <c:axId val="547654160"/>
      </c:barChart>
      <c:catAx>
        <c:axId val="547653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654160"/>
        <c:crosses val="autoZero"/>
        <c:auto val="1"/>
        <c:lblAlgn val="ctr"/>
        <c:lblOffset val="100"/>
        <c:noMultiLvlLbl val="0"/>
      </c:catAx>
      <c:valAx>
        <c:axId val="54765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7653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D36EB-D61B-44A1-9C92-1660F7249AC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C8697BEA-380F-4ADF-8668-2B4302335BCF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21EBF901-8334-4467-BB27-8CD249787327}" type="parTrans" cxnId="{55B50155-BDC0-41F1-85A1-A5778694E092}">
      <dgm:prSet/>
      <dgm:spPr/>
      <dgm:t>
        <a:bodyPr/>
        <a:lstStyle/>
        <a:p>
          <a:pPr latinLnBrk="1"/>
          <a:endParaRPr lang="ko-KR" altLang="en-US"/>
        </a:p>
      </dgm:t>
    </dgm:pt>
    <dgm:pt modelId="{EC984958-11B1-47BC-B4C8-39F4B6A486C4}" type="sibTrans" cxnId="{55B50155-BDC0-41F1-85A1-A5778694E092}">
      <dgm:prSet/>
      <dgm:spPr>
        <a:solidFill>
          <a:schemeClr val="accent1">
            <a:shade val="50000"/>
            <a:hueOff val="90359"/>
            <a:satOff val="-1890"/>
            <a:lumOff val="10516"/>
            <a:alpha val="9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9B758B93-91A6-4E6F-8F12-5EB93C4CF99B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BD390555-B462-4318-8BB1-3B7408BEB776}" type="parTrans" cxnId="{83932791-5ADB-4672-AB7B-25B5500D4B4D}">
      <dgm:prSet/>
      <dgm:spPr/>
      <dgm:t>
        <a:bodyPr/>
        <a:lstStyle/>
        <a:p>
          <a:pPr latinLnBrk="1"/>
          <a:endParaRPr lang="ko-KR" altLang="en-US"/>
        </a:p>
      </dgm:t>
    </dgm:pt>
    <dgm:pt modelId="{58AEAA66-C7C9-403F-A6E6-EA77EF3A06F6}" type="sibTrans" cxnId="{83932791-5ADB-4672-AB7B-25B5500D4B4D}">
      <dgm:prSet/>
      <dgm:spPr/>
      <dgm:t>
        <a:bodyPr/>
        <a:lstStyle/>
        <a:p>
          <a:pPr latinLnBrk="1"/>
          <a:endParaRPr lang="ko-KR" altLang="en-US"/>
        </a:p>
      </dgm:t>
    </dgm:pt>
    <dgm:pt modelId="{78DDDF2F-72E3-4A97-A170-45F0AC6A1FA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A2C2293-E944-432B-B7FE-80C7F810DBB7}" type="parTrans" cxnId="{A8082AFA-AEE1-4138-A58B-E17441578CF4}">
      <dgm:prSet/>
      <dgm:spPr/>
      <dgm:t>
        <a:bodyPr/>
        <a:lstStyle/>
        <a:p>
          <a:pPr latinLnBrk="1"/>
          <a:endParaRPr lang="ko-KR" altLang="en-US"/>
        </a:p>
      </dgm:t>
    </dgm:pt>
    <dgm:pt modelId="{2FB7C33A-3F01-4F5E-8DAA-0060761DB4EB}" type="sibTrans" cxnId="{A8082AFA-AEE1-4138-A58B-E17441578CF4}">
      <dgm:prSet/>
      <dgm:spPr/>
      <dgm:t>
        <a:bodyPr/>
        <a:lstStyle/>
        <a:p>
          <a:pPr latinLnBrk="1"/>
          <a:endParaRPr lang="ko-KR" altLang="en-US"/>
        </a:p>
      </dgm:t>
    </dgm:pt>
    <dgm:pt modelId="{3CCF0B7E-57EC-4576-A3FA-67073E176270}" type="pres">
      <dgm:prSet presAssocID="{7E1D36EB-D61B-44A1-9C92-1660F7249AC9}" presName="Name0" presStyleCnt="0">
        <dgm:presLayoutVars>
          <dgm:chMax/>
          <dgm:chPref/>
          <dgm:dir/>
          <dgm:animLvl val="lvl"/>
        </dgm:presLayoutVars>
      </dgm:prSet>
      <dgm:spPr/>
    </dgm:pt>
    <dgm:pt modelId="{3640CA52-30E0-4EA1-9FF8-85C8AE27EA26}" type="pres">
      <dgm:prSet presAssocID="{C8697BEA-380F-4ADF-8668-2B4302335BCF}" presName="composite" presStyleCnt="0"/>
      <dgm:spPr/>
    </dgm:pt>
    <dgm:pt modelId="{941E9E23-4BBF-4061-B1C1-C8E648E63F90}" type="pres">
      <dgm:prSet presAssocID="{C8697BEA-380F-4ADF-8668-2B4302335BC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41EFA26-DBF4-41A7-BC6B-868D64CF0F97}" type="pres">
      <dgm:prSet presAssocID="{C8697BEA-380F-4ADF-8668-2B4302335BC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795D477-EF78-48AB-AB70-402E5A838FFE}" type="pres">
      <dgm:prSet presAssocID="{C8697BEA-380F-4ADF-8668-2B4302335BCF}" presName="BalanceSpacing" presStyleCnt="0"/>
      <dgm:spPr/>
    </dgm:pt>
    <dgm:pt modelId="{159FAA44-015E-40DF-9E71-AB58D999B04C}" type="pres">
      <dgm:prSet presAssocID="{C8697BEA-380F-4ADF-8668-2B4302335BCF}" presName="BalanceSpacing1" presStyleCnt="0"/>
      <dgm:spPr/>
    </dgm:pt>
    <dgm:pt modelId="{CD758F91-6894-4609-8826-EA55BEDC93B2}" type="pres">
      <dgm:prSet presAssocID="{EC984958-11B1-47BC-B4C8-39F4B6A486C4}" presName="Accent1Text" presStyleLbl="node1" presStyleIdx="1" presStyleCnt="6"/>
      <dgm:spPr/>
    </dgm:pt>
    <dgm:pt modelId="{6ABE3B5D-46BD-4EDA-815E-D5EAF15B6614}" type="pres">
      <dgm:prSet presAssocID="{EC984958-11B1-47BC-B4C8-39F4B6A486C4}" presName="spaceBetweenRectangles" presStyleCnt="0"/>
      <dgm:spPr/>
    </dgm:pt>
    <dgm:pt modelId="{14B1B90C-B5DB-4176-938D-F50C0F7DB42C}" type="pres">
      <dgm:prSet presAssocID="{9B758B93-91A6-4E6F-8F12-5EB93C4CF99B}" presName="composite" presStyleCnt="0"/>
      <dgm:spPr/>
    </dgm:pt>
    <dgm:pt modelId="{2BB09524-6015-4845-82E4-3C267D98CE12}" type="pres">
      <dgm:prSet presAssocID="{9B758B93-91A6-4E6F-8F12-5EB93C4CF99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D8E1BDA-57AA-4BFE-A5E7-922A3788F6C7}" type="pres">
      <dgm:prSet presAssocID="{9B758B93-91A6-4E6F-8F12-5EB93C4CF99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4708325-9D3C-4CC5-B9F3-8C8C5172EAF3}" type="pres">
      <dgm:prSet presAssocID="{9B758B93-91A6-4E6F-8F12-5EB93C4CF99B}" presName="BalanceSpacing" presStyleCnt="0"/>
      <dgm:spPr/>
    </dgm:pt>
    <dgm:pt modelId="{AABBB99E-8B5F-46F4-8243-CC0EE2E7E792}" type="pres">
      <dgm:prSet presAssocID="{9B758B93-91A6-4E6F-8F12-5EB93C4CF99B}" presName="BalanceSpacing1" presStyleCnt="0"/>
      <dgm:spPr/>
    </dgm:pt>
    <dgm:pt modelId="{9BF4EEC5-C72D-448D-93E0-3A0DF54D295D}" type="pres">
      <dgm:prSet presAssocID="{58AEAA66-C7C9-403F-A6E6-EA77EF3A06F6}" presName="Accent1Text" presStyleLbl="node1" presStyleIdx="3" presStyleCnt="6"/>
      <dgm:spPr/>
    </dgm:pt>
    <dgm:pt modelId="{B17871E7-DACD-44F0-8EA8-6736A738C9E1}" type="pres">
      <dgm:prSet presAssocID="{58AEAA66-C7C9-403F-A6E6-EA77EF3A06F6}" presName="spaceBetweenRectangles" presStyleCnt="0"/>
      <dgm:spPr/>
    </dgm:pt>
    <dgm:pt modelId="{069DAB04-957D-46D0-A744-FCF29AB20994}" type="pres">
      <dgm:prSet presAssocID="{78DDDF2F-72E3-4A97-A170-45F0AC6A1FA6}" presName="composite" presStyleCnt="0"/>
      <dgm:spPr/>
    </dgm:pt>
    <dgm:pt modelId="{DC538872-C4C8-4916-905A-56CA0843BC95}" type="pres">
      <dgm:prSet presAssocID="{78DDDF2F-72E3-4A97-A170-45F0AC6A1FA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FE30704E-4A1A-406C-854F-0C19CAC69A58}" type="pres">
      <dgm:prSet presAssocID="{78DDDF2F-72E3-4A97-A170-45F0AC6A1FA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98BC608-C897-43FB-BC4E-A96279241E09}" type="pres">
      <dgm:prSet presAssocID="{78DDDF2F-72E3-4A97-A170-45F0AC6A1FA6}" presName="BalanceSpacing" presStyleCnt="0"/>
      <dgm:spPr/>
    </dgm:pt>
    <dgm:pt modelId="{C0791459-935B-41CD-908F-F958B9C1663B}" type="pres">
      <dgm:prSet presAssocID="{78DDDF2F-72E3-4A97-A170-45F0AC6A1FA6}" presName="BalanceSpacing1" presStyleCnt="0"/>
      <dgm:spPr/>
    </dgm:pt>
    <dgm:pt modelId="{D452B6AF-1E3D-40FC-9A21-5FED1CC2BB04}" type="pres">
      <dgm:prSet presAssocID="{2FB7C33A-3F01-4F5E-8DAA-0060761DB4EB}" presName="Accent1Text" presStyleLbl="node1" presStyleIdx="5" presStyleCnt="6"/>
      <dgm:spPr/>
    </dgm:pt>
  </dgm:ptLst>
  <dgm:cxnLst>
    <dgm:cxn modelId="{7DA52E0D-1BBA-46AE-AEBA-059E8E81C7CE}" type="presOf" srcId="{78DDDF2F-72E3-4A97-A170-45F0AC6A1FA6}" destId="{DC538872-C4C8-4916-905A-56CA0843BC95}" srcOrd="0" destOrd="0" presId="urn:microsoft.com/office/officeart/2008/layout/AlternatingHexagons"/>
    <dgm:cxn modelId="{5C958660-92A9-45DB-B748-C359535F4B25}" type="presOf" srcId="{9B758B93-91A6-4E6F-8F12-5EB93C4CF99B}" destId="{2BB09524-6015-4845-82E4-3C267D98CE12}" srcOrd="0" destOrd="0" presId="urn:microsoft.com/office/officeart/2008/layout/AlternatingHexagons"/>
    <dgm:cxn modelId="{A686A062-F601-4836-B2D8-0410466E49CB}" type="presOf" srcId="{7E1D36EB-D61B-44A1-9C92-1660F7249AC9}" destId="{3CCF0B7E-57EC-4576-A3FA-67073E176270}" srcOrd="0" destOrd="0" presId="urn:microsoft.com/office/officeart/2008/layout/AlternatingHexagons"/>
    <dgm:cxn modelId="{9237D044-32E0-4EB6-A745-0C23FE1F980C}" type="presOf" srcId="{C8697BEA-380F-4ADF-8668-2B4302335BCF}" destId="{941E9E23-4BBF-4061-B1C1-C8E648E63F90}" srcOrd="0" destOrd="0" presId="urn:microsoft.com/office/officeart/2008/layout/AlternatingHexagons"/>
    <dgm:cxn modelId="{260FD94C-988D-4A65-9D4E-D5B94618E17A}" type="presOf" srcId="{2FB7C33A-3F01-4F5E-8DAA-0060761DB4EB}" destId="{D452B6AF-1E3D-40FC-9A21-5FED1CC2BB04}" srcOrd="0" destOrd="0" presId="urn:microsoft.com/office/officeart/2008/layout/AlternatingHexagons"/>
    <dgm:cxn modelId="{55B50155-BDC0-41F1-85A1-A5778694E092}" srcId="{7E1D36EB-D61B-44A1-9C92-1660F7249AC9}" destId="{C8697BEA-380F-4ADF-8668-2B4302335BCF}" srcOrd="0" destOrd="0" parTransId="{21EBF901-8334-4467-BB27-8CD249787327}" sibTransId="{EC984958-11B1-47BC-B4C8-39F4B6A486C4}"/>
    <dgm:cxn modelId="{83932791-5ADB-4672-AB7B-25B5500D4B4D}" srcId="{7E1D36EB-D61B-44A1-9C92-1660F7249AC9}" destId="{9B758B93-91A6-4E6F-8F12-5EB93C4CF99B}" srcOrd="1" destOrd="0" parTransId="{BD390555-B462-4318-8BB1-3B7408BEB776}" sibTransId="{58AEAA66-C7C9-403F-A6E6-EA77EF3A06F6}"/>
    <dgm:cxn modelId="{A79B67A7-1D2A-4DCC-BAFC-4ADBF87F52BD}" type="presOf" srcId="{EC984958-11B1-47BC-B4C8-39F4B6A486C4}" destId="{CD758F91-6894-4609-8826-EA55BEDC93B2}" srcOrd="0" destOrd="0" presId="urn:microsoft.com/office/officeart/2008/layout/AlternatingHexagons"/>
    <dgm:cxn modelId="{69E898E8-ED9D-446A-9EAA-795AB63FBE1D}" type="presOf" srcId="{58AEAA66-C7C9-403F-A6E6-EA77EF3A06F6}" destId="{9BF4EEC5-C72D-448D-93E0-3A0DF54D295D}" srcOrd="0" destOrd="0" presId="urn:microsoft.com/office/officeart/2008/layout/AlternatingHexagons"/>
    <dgm:cxn modelId="{A8082AFA-AEE1-4138-A58B-E17441578CF4}" srcId="{7E1D36EB-D61B-44A1-9C92-1660F7249AC9}" destId="{78DDDF2F-72E3-4A97-A170-45F0AC6A1FA6}" srcOrd="2" destOrd="0" parTransId="{6A2C2293-E944-432B-B7FE-80C7F810DBB7}" sibTransId="{2FB7C33A-3F01-4F5E-8DAA-0060761DB4EB}"/>
    <dgm:cxn modelId="{F158FD5D-4B8A-4639-8E8B-E05520292D66}" type="presParOf" srcId="{3CCF0B7E-57EC-4576-A3FA-67073E176270}" destId="{3640CA52-30E0-4EA1-9FF8-85C8AE27EA26}" srcOrd="0" destOrd="0" presId="urn:microsoft.com/office/officeart/2008/layout/AlternatingHexagons"/>
    <dgm:cxn modelId="{3D137322-4D42-46F9-84DA-85F8EEE5BCC9}" type="presParOf" srcId="{3640CA52-30E0-4EA1-9FF8-85C8AE27EA26}" destId="{941E9E23-4BBF-4061-B1C1-C8E648E63F90}" srcOrd="0" destOrd="0" presId="urn:microsoft.com/office/officeart/2008/layout/AlternatingHexagons"/>
    <dgm:cxn modelId="{46037834-5A82-4488-84A6-F53136D30E71}" type="presParOf" srcId="{3640CA52-30E0-4EA1-9FF8-85C8AE27EA26}" destId="{241EFA26-DBF4-41A7-BC6B-868D64CF0F97}" srcOrd="1" destOrd="0" presId="urn:microsoft.com/office/officeart/2008/layout/AlternatingHexagons"/>
    <dgm:cxn modelId="{D0F78540-0411-42A0-A78F-A98ABB112033}" type="presParOf" srcId="{3640CA52-30E0-4EA1-9FF8-85C8AE27EA26}" destId="{B795D477-EF78-48AB-AB70-402E5A838FFE}" srcOrd="2" destOrd="0" presId="urn:microsoft.com/office/officeart/2008/layout/AlternatingHexagons"/>
    <dgm:cxn modelId="{BD2C5016-487D-4101-BDD4-4F7025EE1678}" type="presParOf" srcId="{3640CA52-30E0-4EA1-9FF8-85C8AE27EA26}" destId="{159FAA44-015E-40DF-9E71-AB58D999B04C}" srcOrd="3" destOrd="0" presId="urn:microsoft.com/office/officeart/2008/layout/AlternatingHexagons"/>
    <dgm:cxn modelId="{3E95D3A4-B6FA-472A-8278-151A2BE8C4B1}" type="presParOf" srcId="{3640CA52-30E0-4EA1-9FF8-85C8AE27EA26}" destId="{CD758F91-6894-4609-8826-EA55BEDC93B2}" srcOrd="4" destOrd="0" presId="urn:microsoft.com/office/officeart/2008/layout/AlternatingHexagons"/>
    <dgm:cxn modelId="{109EACDE-8D65-4D79-B01C-7F5B0DEFDF32}" type="presParOf" srcId="{3CCF0B7E-57EC-4576-A3FA-67073E176270}" destId="{6ABE3B5D-46BD-4EDA-815E-D5EAF15B6614}" srcOrd="1" destOrd="0" presId="urn:microsoft.com/office/officeart/2008/layout/AlternatingHexagons"/>
    <dgm:cxn modelId="{80F7D545-E180-4BFF-AD0C-5E07C0901488}" type="presParOf" srcId="{3CCF0B7E-57EC-4576-A3FA-67073E176270}" destId="{14B1B90C-B5DB-4176-938D-F50C0F7DB42C}" srcOrd="2" destOrd="0" presId="urn:microsoft.com/office/officeart/2008/layout/AlternatingHexagons"/>
    <dgm:cxn modelId="{00125BFE-2999-497E-B0D8-EEB4105F34C0}" type="presParOf" srcId="{14B1B90C-B5DB-4176-938D-F50C0F7DB42C}" destId="{2BB09524-6015-4845-82E4-3C267D98CE12}" srcOrd="0" destOrd="0" presId="urn:microsoft.com/office/officeart/2008/layout/AlternatingHexagons"/>
    <dgm:cxn modelId="{BE2BA2DD-C229-4108-AC4E-688B38F985E3}" type="presParOf" srcId="{14B1B90C-B5DB-4176-938D-F50C0F7DB42C}" destId="{3D8E1BDA-57AA-4BFE-A5E7-922A3788F6C7}" srcOrd="1" destOrd="0" presId="urn:microsoft.com/office/officeart/2008/layout/AlternatingHexagons"/>
    <dgm:cxn modelId="{A1A9C597-8AD9-4A23-8FE7-9BC09DC39060}" type="presParOf" srcId="{14B1B90C-B5DB-4176-938D-F50C0F7DB42C}" destId="{C4708325-9D3C-4CC5-B9F3-8C8C5172EAF3}" srcOrd="2" destOrd="0" presId="urn:microsoft.com/office/officeart/2008/layout/AlternatingHexagons"/>
    <dgm:cxn modelId="{B6363314-C986-4D23-8FD3-B9C6D0992CCE}" type="presParOf" srcId="{14B1B90C-B5DB-4176-938D-F50C0F7DB42C}" destId="{AABBB99E-8B5F-46F4-8243-CC0EE2E7E792}" srcOrd="3" destOrd="0" presId="urn:microsoft.com/office/officeart/2008/layout/AlternatingHexagons"/>
    <dgm:cxn modelId="{02C5F868-5936-492B-98E5-A98FC30FE7C7}" type="presParOf" srcId="{14B1B90C-B5DB-4176-938D-F50C0F7DB42C}" destId="{9BF4EEC5-C72D-448D-93E0-3A0DF54D295D}" srcOrd="4" destOrd="0" presId="urn:microsoft.com/office/officeart/2008/layout/AlternatingHexagons"/>
    <dgm:cxn modelId="{0D9D6AAB-5CB3-489C-9646-623BF2C444C9}" type="presParOf" srcId="{3CCF0B7E-57EC-4576-A3FA-67073E176270}" destId="{B17871E7-DACD-44F0-8EA8-6736A738C9E1}" srcOrd="3" destOrd="0" presId="urn:microsoft.com/office/officeart/2008/layout/AlternatingHexagons"/>
    <dgm:cxn modelId="{0E9D9CC5-02E6-4D47-BEAE-0CCA2097EC13}" type="presParOf" srcId="{3CCF0B7E-57EC-4576-A3FA-67073E176270}" destId="{069DAB04-957D-46D0-A744-FCF29AB20994}" srcOrd="4" destOrd="0" presId="urn:microsoft.com/office/officeart/2008/layout/AlternatingHexagons"/>
    <dgm:cxn modelId="{587DF4C2-B4F0-40FD-9618-5418E43397E8}" type="presParOf" srcId="{069DAB04-957D-46D0-A744-FCF29AB20994}" destId="{DC538872-C4C8-4916-905A-56CA0843BC95}" srcOrd="0" destOrd="0" presId="urn:microsoft.com/office/officeart/2008/layout/AlternatingHexagons"/>
    <dgm:cxn modelId="{FD9CB769-6BAF-4B3C-812A-65AA93CD2EF1}" type="presParOf" srcId="{069DAB04-957D-46D0-A744-FCF29AB20994}" destId="{FE30704E-4A1A-406C-854F-0C19CAC69A58}" srcOrd="1" destOrd="0" presId="urn:microsoft.com/office/officeart/2008/layout/AlternatingHexagons"/>
    <dgm:cxn modelId="{4F22D46B-D3A6-44F4-B3E1-761FAF9847B4}" type="presParOf" srcId="{069DAB04-957D-46D0-A744-FCF29AB20994}" destId="{698BC608-C897-43FB-BC4E-A96279241E09}" srcOrd="2" destOrd="0" presId="urn:microsoft.com/office/officeart/2008/layout/AlternatingHexagons"/>
    <dgm:cxn modelId="{FBC23FCC-05AB-4CAA-8D7D-2E908C1BA4EF}" type="presParOf" srcId="{069DAB04-957D-46D0-A744-FCF29AB20994}" destId="{C0791459-935B-41CD-908F-F958B9C1663B}" srcOrd="3" destOrd="0" presId="urn:microsoft.com/office/officeart/2008/layout/AlternatingHexagons"/>
    <dgm:cxn modelId="{7B7DF52F-F432-4EF1-8B49-A3FA66A4B80D}" type="presParOf" srcId="{069DAB04-957D-46D0-A744-FCF29AB20994}" destId="{D452B6AF-1E3D-40FC-9A21-5FED1CC2BB04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240584-E324-4800-ADD1-03CADDA2415B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24A24B1-563A-43ED-9957-31591A80BA7B}">
      <dgm:prSet phldrT="[텍스트]"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ko-KR" altLang="en-US" sz="2000" b="1" dirty="0"/>
            <a:t>고객을 우선으로 하는 기업</a:t>
          </a:r>
        </a:p>
      </dgm:t>
    </dgm:pt>
    <dgm:pt modelId="{5482ED90-A84C-464A-BECB-91BFA893CD0F}" type="parTrans" cxnId="{824A17D2-DEA5-4DFA-B57F-F54E623413FD}">
      <dgm:prSet/>
      <dgm:spPr/>
      <dgm:t>
        <a:bodyPr/>
        <a:lstStyle/>
        <a:p>
          <a:pPr latinLnBrk="1"/>
          <a:endParaRPr lang="ko-KR" altLang="en-US"/>
        </a:p>
      </dgm:t>
    </dgm:pt>
    <dgm:pt modelId="{13A20DB6-6C7A-4D05-8D3D-65C0F6F397B8}" type="sibTrans" cxnId="{824A17D2-DEA5-4DFA-B57F-F54E623413FD}">
      <dgm:prSet/>
      <dgm:spPr/>
      <dgm:t>
        <a:bodyPr/>
        <a:lstStyle/>
        <a:p>
          <a:pPr latinLnBrk="1"/>
          <a:endParaRPr lang="ko-KR" altLang="en-US"/>
        </a:p>
      </dgm:t>
    </dgm:pt>
    <dgm:pt modelId="{42711B30-2395-493A-9636-DE3B081E5B42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2000" b="1" dirty="0"/>
            <a:t>결과보다 과정을 중시하는 기업</a:t>
          </a:r>
        </a:p>
      </dgm:t>
    </dgm:pt>
    <dgm:pt modelId="{E021E6F1-08B2-4EE1-8791-6972F7B0087F}" type="parTrans" cxnId="{381BBF06-B60C-476C-828B-CE44C87B6E7D}">
      <dgm:prSet/>
      <dgm:spPr/>
      <dgm:t>
        <a:bodyPr/>
        <a:lstStyle/>
        <a:p>
          <a:pPr latinLnBrk="1"/>
          <a:endParaRPr lang="ko-KR" altLang="en-US"/>
        </a:p>
      </dgm:t>
    </dgm:pt>
    <dgm:pt modelId="{B09ECF58-9708-487C-9EC6-443FFF2CDC6B}" type="sibTrans" cxnId="{381BBF06-B60C-476C-828B-CE44C87B6E7D}">
      <dgm:prSet/>
      <dgm:spPr/>
      <dgm:t>
        <a:bodyPr/>
        <a:lstStyle/>
        <a:p>
          <a:pPr latinLnBrk="1"/>
          <a:endParaRPr lang="ko-KR" altLang="en-US"/>
        </a:p>
      </dgm:t>
    </dgm:pt>
    <dgm:pt modelId="{FB7AE91D-A872-40E5-A87D-3BE4B683E89E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2000" b="1" dirty="0"/>
            <a:t>미래를 지향하는 기업</a:t>
          </a:r>
        </a:p>
      </dgm:t>
    </dgm:pt>
    <dgm:pt modelId="{F14D8B49-2D81-41A5-BC32-C6BCA0E4D388}" type="parTrans" cxnId="{61629381-C370-4AA0-A142-BED7DC1A8C98}">
      <dgm:prSet/>
      <dgm:spPr/>
      <dgm:t>
        <a:bodyPr/>
        <a:lstStyle/>
        <a:p>
          <a:pPr latinLnBrk="1"/>
          <a:endParaRPr lang="ko-KR" altLang="en-US"/>
        </a:p>
      </dgm:t>
    </dgm:pt>
    <dgm:pt modelId="{29513866-890E-4094-9AFB-3F415DD486C8}" type="sibTrans" cxnId="{61629381-C370-4AA0-A142-BED7DC1A8C98}">
      <dgm:prSet/>
      <dgm:spPr/>
      <dgm:t>
        <a:bodyPr/>
        <a:lstStyle/>
        <a:p>
          <a:pPr latinLnBrk="1"/>
          <a:endParaRPr lang="ko-KR" altLang="en-US"/>
        </a:p>
      </dgm:t>
    </dgm:pt>
    <dgm:pt modelId="{E53ABF53-6D32-4915-9D71-0653AF94C851}" type="pres">
      <dgm:prSet presAssocID="{18240584-E324-4800-ADD1-03CADDA2415B}" presName="linear" presStyleCnt="0">
        <dgm:presLayoutVars>
          <dgm:dir/>
          <dgm:resizeHandles val="exact"/>
        </dgm:presLayoutVars>
      </dgm:prSet>
      <dgm:spPr/>
    </dgm:pt>
    <dgm:pt modelId="{10AB767E-C187-419A-83E3-741C00369A0F}" type="pres">
      <dgm:prSet presAssocID="{F24A24B1-563A-43ED-9957-31591A80BA7B}" presName="comp" presStyleCnt="0"/>
      <dgm:spPr/>
    </dgm:pt>
    <dgm:pt modelId="{179F9439-B434-4090-947F-411D2C827F2F}" type="pres">
      <dgm:prSet presAssocID="{F24A24B1-563A-43ED-9957-31591A80BA7B}" presName="box" presStyleLbl="node1" presStyleIdx="0" presStyleCnt="3" custLinFactNeighborX="-669"/>
      <dgm:spPr/>
    </dgm:pt>
    <dgm:pt modelId="{E8D7037C-6AAD-4E26-A594-A0F67B00E670}" type="pres">
      <dgm:prSet presAssocID="{F24A24B1-563A-43ED-9957-31591A80BA7B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F585084-15E3-4630-9DDE-F925BB4C6D07}" type="pres">
      <dgm:prSet presAssocID="{F24A24B1-563A-43ED-9957-31591A80BA7B}" presName="text" presStyleLbl="node1" presStyleIdx="0" presStyleCnt="3">
        <dgm:presLayoutVars>
          <dgm:bulletEnabled val="1"/>
        </dgm:presLayoutVars>
      </dgm:prSet>
      <dgm:spPr/>
    </dgm:pt>
    <dgm:pt modelId="{5ED02793-136F-42DF-A5A2-275ACBFDEA85}" type="pres">
      <dgm:prSet presAssocID="{13A20DB6-6C7A-4D05-8D3D-65C0F6F397B8}" presName="spacer" presStyleCnt="0"/>
      <dgm:spPr/>
    </dgm:pt>
    <dgm:pt modelId="{85BAED72-6DFD-4F88-A236-468B02DB9610}" type="pres">
      <dgm:prSet presAssocID="{42711B30-2395-493A-9636-DE3B081E5B42}" presName="comp" presStyleCnt="0"/>
      <dgm:spPr/>
    </dgm:pt>
    <dgm:pt modelId="{EB0BFC19-C272-486C-95E6-B36B98F4FEEC}" type="pres">
      <dgm:prSet presAssocID="{42711B30-2395-493A-9636-DE3B081E5B42}" presName="box" presStyleLbl="node1" presStyleIdx="1" presStyleCnt="3"/>
      <dgm:spPr/>
    </dgm:pt>
    <dgm:pt modelId="{BF1638FD-FD18-43F5-A834-7639709B01E6}" type="pres">
      <dgm:prSet presAssocID="{42711B30-2395-493A-9636-DE3B081E5B4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007998F-7B02-4AB1-AD2C-A36DE742351A}" type="pres">
      <dgm:prSet presAssocID="{42711B30-2395-493A-9636-DE3B081E5B42}" presName="text" presStyleLbl="node1" presStyleIdx="1" presStyleCnt="3">
        <dgm:presLayoutVars>
          <dgm:bulletEnabled val="1"/>
        </dgm:presLayoutVars>
      </dgm:prSet>
      <dgm:spPr/>
    </dgm:pt>
    <dgm:pt modelId="{0D14020D-15C4-4974-B021-EEA5ADE3ECD1}" type="pres">
      <dgm:prSet presAssocID="{B09ECF58-9708-487C-9EC6-443FFF2CDC6B}" presName="spacer" presStyleCnt="0"/>
      <dgm:spPr/>
    </dgm:pt>
    <dgm:pt modelId="{6A965816-C360-4239-89F2-B93B9C9D5EC1}" type="pres">
      <dgm:prSet presAssocID="{FB7AE91D-A872-40E5-A87D-3BE4B683E89E}" presName="comp" presStyleCnt="0"/>
      <dgm:spPr/>
    </dgm:pt>
    <dgm:pt modelId="{B321EBA1-A26C-4646-88FB-60386EC77880}" type="pres">
      <dgm:prSet presAssocID="{FB7AE91D-A872-40E5-A87D-3BE4B683E89E}" presName="box" presStyleLbl="node1" presStyleIdx="2" presStyleCnt="3"/>
      <dgm:spPr/>
    </dgm:pt>
    <dgm:pt modelId="{4E5E27E4-B7AC-4A79-9698-8B7919492915}" type="pres">
      <dgm:prSet presAssocID="{FB7AE91D-A872-40E5-A87D-3BE4B683E89E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433654DC-B5D4-4F31-B3DF-74B7A3D54C57}" type="pres">
      <dgm:prSet presAssocID="{FB7AE91D-A872-40E5-A87D-3BE4B683E89E}" presName="text" presStyleLbl="node1" presStyleIdx="2" presStyleCnt="3">
        <dgm:presLayoutVars>
          <dgm:bulletEnabled val="1"/>
        </dgm:presLayoutVars>
      </dgm:prSet>
      <dgm:spPr/>
    </dgm:pt>
  </dgm:ptLst>
  <dgm:cxnLst>
    <dgm:cxn modelId="{381BBF06-B60C-476C-828B-CE44C87B6E7D}" srcId="{18240584-E324-4800-ADD1-03CADDA2415B}" destId="{42711B30-2395-493A-9636-DE3B081E5B42}" srcOrd="1" destOrd="0" parTransId="{E021E6F1-08B2-4EE1-8791-6972F7B0087F}" sibTransId="{B09ECF58-9708-487C-9EC6-443FFF2CDC6B}"/>
    <dgm:cxn modelId="{04127824-71F4-4B74-9B2E-CACBBF72D5A6}" type="presOf" srcId="{FB7AE91D-A872-40E5-A87D-3BE4B683E89E}" destId="{433654DC-B5D4-4F31-B3DF-74B7A3D54C57}" srcOrd="1" destOrd="0" presId="urn:microsoft.com/office/officeart/2005/8/layout/vList4#1"/>
    <dgm:cxn modelId="{ADFB6567-DC29-4CB3-B00D-1F3FD52E7F6B}" type="presOf" srcId="{FB7AE91D-A872-40E5-A87D-3BE4B683E89E}" destId="{B321EBA1-A26C-4646-88FB-60386EC77880}" srcOrd="0" destOrd="0" presId="urn:microsoft.com/office/officeart/2005/8/layout/vList4#1"/>
    <dgm:cxn modelId="{58E24B79-92A4-4CB0-B95F-204956A50282}" type="presOf" srcId="{18240584-E324-4800-ADD1-03CADDA2415B}" destId="{E53ABF53-6D32-4915-9D71-0653AF94C851}" srcOrd="0" destOrd="0" presId="urn:microsoft.com/office/officeart/2005/8/layout/vList4#1"/>
    <dgm:cxn modelId="{61629381-C370-4AA0-A142-BED7DC1A8C98}" srcId="{18240584-E324-4800-ADD1-03CADDA2415B}" destId="{FB7AE91D-A872-40E5-A87D-3BE4B683E89E}" srcOrd="2" destOrd="0" parTransId="{F14D8B49-2D81-41A5-BC32-C6BCA0E4D388}" sibTransId="{29513866-890E-4094-9AFB-3F415DD486C8}"/>
    <dgm:cxn modelId="{2E678D93-9FB8-4FBC-86D6-9D92B601D6E5}" type="presOf" srcId="{F24A24B1-563A-43ED-9957-31591A80BA7B}" destId="{1F585084-15E3-4630-9DDE-F925BB4C6D07}" srcOrd="1" destOrd="0" presId="urn:microsoft.com/office/officeart/2005/8/layout/vList4#1"/>
    <dgm:cxn modelId="{824A17D2-DEA5-4DFA-B57F-F54E623413FD}" srcId="{18240584-E324-4800-ADD1-03CADDA2415B}" destId="{F24A24B1-563A-43ED-9957-31591A80BA7B}" srcOrd="0" destOrd="0" parTransId="{5482ED90-A84C-464A-BECB-91BFA893CD0F}" sibTransId="{13A20DB6-6C7A-4D05-8D3D-65C0F6F397B8}"/>
    <dgm:cxn modelId="{60445AD3-EF85-4A62-935F-E96F37024FD5}" type="presOf" srcId="{42711B30-2395-493A-9636-DE3B081E5B42}" destId="{EB0BFC19-C272-486C-95E6-B36B98F4FEEC}" srcOrd="0" destOrd="0" presId="urn:microsoft.com/office/officeart/2005/8/layout/vList4#1"/>
    <dgm:cxn modelId="{4BD55CFC-EB61-43FA-B745-D5F8F70C4EB0}" type="presOf" srcId="{F24A24B1-563A-43ED-9957-31591A80BA7B}" destId="{179F9439-B434-4090-947F-411D2C827F2F}" srcOrd="0" destOrd="0" presId="urn:microsoft.com/office/officeart/2005/8/layout/vList4#1"/>
    <dgm:cxn modelId="{E8F5BEFD-F94A-4917-A86D-42EB5891D518}" type="presOf" srcId="{42711B30-2395-493A-9636-DE3B081E5B42}" destId="{3007998F-7B02-4AB1-AD2C-A36DE742351A}" srcOrd="1" destOrd="0" presId="urn:microsoft.com/office/officeart/2005/8/layout/vList4#1"/>
    <dgm:cxn modelId="{19D8543B-D356-4A89-9945-83C3154E9D0F}" type="presParOf" srcId="{E53ABF53-6D32-4915-9D71-0653AF94C851}" destId="{10AB767E-C187-419A-83E3-741C00369A0F}" srcOrd="0" destOrd="0" presId="urn:microsoft.com/office/officeart/2005/8/layout/vList4#1"/>
    <dgm:cxn modelId="{46363303-6F01-413A-8FF3-D48E2E49A6E9}" type="presParOf" srcId="{10AB767E-C187-419A-83E3-741C00369A0F}" destId="{179F9439-B434-4090-947F-411D2C827F2F}" srcOrd="0" destOrd="0" presId="urn:microsoft.com/office/officeart/2005/8/layout/vList4#1"/>
    <dgm:cxn modelId="{B0ECB3E7-F0CE-41C4-8226-7DA58511DD26}" type="presParOf" srcId="{10AB767E-C187-419A-83E3-741C00369A0F}" destId="{E8D7037C-6AAD-4E26-A594-A0F67B00E670}" srcOrd="1" destOrd="0" presId="urn:microsoft.com/office/officeart/2005/8/layout/vList4#1"/>
    <dgm:cxn modelId="{83A8DA95-56AB-4AD2-8683-2E698000E929}" type="presParOf" srcId="{10AB767E-C187-419A-83E3-741C00369A0F}" destId="{1F585084-15E3-4630-9DDE-F925BB4C6D07}" srcOrd="2" destOrd="0" presId="urn:microsoft.com/office/officeart/2005/8/layout/vList4#1"/>
    <dgm:cxn modelId="{A75896B4-301F-443B-ADF6-CB1DBBABA05D}" type="presParOf" srcId="{E53ABF53-6D32-4915-9D71-0653AF94C851}" destId="{5ED02793-136F-42DF-A5A2-275ACBFDEA85}" srcOrd="1" destOrd="0" presId="urn:microsoft.com/office/officeart/2005/8/layout/vList4#1"/>
    <dgm:cxn modelId="{A154AA39-0F94-4AD5-9224-A36FDF984A93}" type="presParOf" srcId="{E53ABF53-6D32-4915-9D71-0653AF94C851}" destId="{85BAED72-6DFD-4F88-A236-468B02DB9610}" srcOrd="2" destOrd="0" presId="urn:microsoft.com/office/officeart/2005/8/layout/vList4#1"/>
    <dgm:cxn modelId="{D6D7108C-C3D9-455E-A79D-09E8094E5028}" type="presParOf" srcId="{85BAED72-6DFD-4F88-A236-468B02DB9610}" destId="{EB0BFC19-C272-486C-95E6-B36B98F4FEEC}" srcOrd="0" destOrd="0" presId="urn:microsoft.com/office/officeart/2005/8/layout/vList4#1"/>
    <dgm:cxn modelId="{D52CFDF6-C5F1-43ED-9867-23D002B587AA}" type="presParOf" srcId="{85BAED72-6DFD-4F88-A236-468B02DB9610}" destId="{BF1638FD-FD18-43F5-A834-7639709B01E6}" srcOrd="1" destOrd="0" presId="urn:microsoft.com/office/officeart/2005/8/layout/vList4#1"/>
    <dgm:cxn modelId="{31A07862-53FA-4A6E-B1FF-9245C3123747}" type="presParOf" srcId="{85BAED72-6DFD-4F88-A236-468B02DB9610}" destId="{3007998F-7B02-4AB1-AD2C-A36DE742351A}" srcOrd="2" destOrd="0" presId="urn:microsoft.com/office/officeart/2005/8/layout/vList4#1"/>
    <dgm:cxn modelId="{F8691185-D05D-4663-83B0-0B6EEB08A5CE}" type="presParOf" srcId="{E53ABF53-6D32-4915-9D71-0653AF94C851}" destId="{0D14020D-15C4-4974-B021-EEA5ADE3ECD1}" srcOrd="3" destOrd="0" presId="urn:microsoft.com/office/officeart/2005/8/layout/vList4#1"/>
    <dgm:cxn modelId="{001A7633-F29F-4424-B7A7-93593E9D9011}" type="presParOf" srcId="{E53ABF53-6D32-4915-9D71-0653AF94C851}" destId="{6A965816-C360-4239-89F2-B93B9C9D5EC1}" srcOrd="4" destOrd="0" presId="urn:microsoft.com/office/officeart/2005/8/layout/vList4#1"/>
    <dgm:cxn modelId="{E607EA52-5C5C-4E3A-B7EB-0AB259ED1F6A}" type="presParOf" srcId="{6A965816-C360-4239-89F2-B93B9C9D5EC1}" destId="{B321EBA1-A26C-4646-88FB-60386EC77880}" srcOrd="0" destOrd="0" presId="urn:microsoft.com/office/officeart/2005/8/layout/vList4#1"/>
    <dgm:cxn modelId="{B89F7F34-F654-4DF4-9F60-21BC78E98D83}" type="presParOf" srcId="{6A965816-C360-4239-89F2-B93B9C9D5EC1}" destId="{4E5E27E4-B7AC-4A79-9698-8B7919492915}" srcOrd="1" destOrd="0" presId="urn:microsoft.com/office/officeart/2005/8/layout/vList4#1"/>
    <dgm:cxn modelId="{1043A085-8678-4B8D-BA1D-50DE95912141}" type="presParOf" srcId="{6A965816-C360-4239-89F2-B93B9C9D5EC1}" destId="{433654DC-B5D4-4F31-B3DF-74B7A3D54C57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E9E23-4BBF-4061-B1C1-C8E648E63F90}">
      <dsp:nvSpPr>
        <dsp:cNvPr id="0" name=""/>
        <dsp:cNvSpPr/>
      </dsp:nvSpPr>
      <dsp:spPr>
        <a:xfrm rot="5400000">
          <a:off x="3543236" y="108642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/>
            <a:t> </a:t>
          </a:r>
          <a:endParaRPr lang="ko-KR" altLang="en-US" sz="4000" kern="1200" dirty="0"/>
        </a:p>
      </dsp:txBody>
      <dsp:txXfrm rot="-5400000">
        <a:off x="3870188" y="256708"/>
        <a:ext cx="976170" cy="1122035"/>
      </dsp:txXfrm>
    </dsp:sp>
    <dsp:sp modelId="{241EFA26-DBF4-41A7-BC6B-868D64CF0F97}">
      <dsp:nvSpPr>
        <dsp:cNvPr id="0" name=""/>
        <dsp:cNvSpPr/>
      </dsp:nvSpPr>
      <dsp:spPr>
        <a:xfrm>
          <a:off x="5110391" y="328702"/>
          <a:ext cx="1819164" cy="97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58F91-6894-4609-8826-EA55BEDC93B2}">
      <dsp:nvSpPr>
        <dsp:cNvPr id="0" name=""/>
        <dsp:cNvSpPr/>
      </dsp:nvSpPr>
      <dsp:spPr>
        <a:xfrm rot="5400000">
          <a:off x="2011617" y="108642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90359"/>
            <a:satOff val="-1890"/>
            <a:lumOff val="10516"/>
            <a:alpha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2338569" y="256708"/>
        <a:ext cx="976170" cy="1122035"/>
      </dsp:txXfrm>
    </dsp:sp>
    <dsp:sp modelId="{2BB09524-6015-4845-82E4-3C267D98CE12}">
      <dsp:nvSpPr>
        <dsp:cNvPr id="0" name=""/>
        <dsp:cNvSpPr/>
      </dsp:nvSpPr>
      <dsp:spPr>
        <a:xfrm rot="5400000">
          <a:off x="2774493" y="1492250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 dirty="0"/>
        </a:p>
      </dsp:txBody>
      <dsp:txXfrm rot="-5400000">
        <a:off x="3101445" y="1640316"/>
        <a:ext cx="976170" cy="1122035"/>
      </dsp:txXfrm>
    </dsp:sp>
    <dsp:sp modelId="{3D8E1BDA-57AA-4BFE-A5E7-922A3788F6C7}">
      <dsp:nvSpPr>
        <dsp:cNvPr id="0" name=""/>
        <dsp:cNvSpPr/>
      </dsp:nvSpPr>
      <dsp:spPr>
        <a:xfrm>
          <a:off x="1061283" y="1712310"/>
          <a:ext cx="1760481" cy="97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EEC5-C72D-448D-93E0-3A0DF54D295D}">
      <dsp:nvSpPr>
        <dsp:cNvPr id="0" name=""/>
        <dsp:cNvSpPr/>
      </dsp:nvSpPr>
      <dsp:spPr>
        <a:xfrm rot="5400000">
          <a:off x="4306112" y="1492250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361436"/>
            <a:satOff val="-7560"/>
            <a:lumOff val="420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4633064" y="1640316"/>
        <a:ext cx="976170" cy="1122035"/>
      </dsp:txXfrm>
    </dsp:sp>
    <dsp:sp modelId="{DC538872-C4C8-4916-905A-56CA0843BC95}">
      <dsp:nvSpPr>
        <dsp:cNvPr id="0" name=""/>
        <dsp:cNvSpPr/>
      </dsp:nvSpPr>
      <dsp:spPr>
        <a:xfrm rot="5400000">
          <a:off x="3543236" y="2875858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000" kern="1200" dirty="0"/>
        </a:p>
      </dsp:txBody>
      <dsp:txXfrm rot="-5400000">
        <a:off x="3870188" y="3023924"/>
        <a:ext cx="976170" cy="1122035"/>
      </dsp:txXfrm>
    </dsp:sp>
    <dsp:sp modelId="{FE30704E-4A1A-406C-854F-0C19CAC69A58}">
      <dsp:nvSpPr>
        <dsp:cNvPr id="0" name=""/>
        <dsp:cNvSpPr/>
      </dsp:nvSpPr>
      <dsp:spPr>
        <a:xfrm>
          <a:off x="5110391" y="3095919"/>
          <a:ext cx="1819164" cy="97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2B6AF-1E3D-40FC-9A21-5FED1CC2BB04}">
      <dsp:nvSpPr>
        <dsp:cNvPr id="0" name=""/>
        <dsp:cNvSpPr/>
      </dsp:nvSpPr>
      <dsp:spPr>
        <a:xfrm rot="5400000">
          <a:off x="2011617" y="2875858"/>
          <a:ext cx="1630075" cy="141816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20479"/>
            <a:satOff val="-2520"/>
            <a:lumOff val="140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 rot="-5400000">
        <a:off x="2338569" y="3023924"/>
        <a:ext cx="976170" cy="1122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F9439-B434-4090-947F-411D2C827F2F}">
      <dsp:nvSpPr>
        <dsp:cNvPr id="0" name=""/>
        <dsp:cNvSpPr/>
      </dsp:nvSpPr>
      <dsp:spPr>
        <a:xfrm>
          <a:off x="0" y="0"/>
          <a:ext cx="5384933" cy="1269999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고객을 우선으로 하는 기업</a:t>
          </a:r>
        </a:p>
      </dsp:txBody>
      <dsp:txXfrm>
        <a:off x="1203986" y="0"/>
        <a:ext cx="4180946" cy="1269999"/>
      </dsp:txXfrm>
    </dsp:sp>
    <dsp:sp modelId="{E8D7037C-6AAD-4E26-A594-A0F67B00E670}">
      <dsp:nvSpPr>
        <dsp:cNvPr id="0" name=""/>
        <dsp:cNvSpPr/>
      </dsp:nvSpPr>
      <dsp:spPr>
        <a:xfrm>
          <a:off x="126999" y="126999"/>
          <a:ext cx="1076986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BFC19-C272-486C-95E6-B36B98F4FEEC}">
      <dsp:nvSpPr>
        <dsp:cNvPr id="0" name=""/>
        <dsp:cNvSpPr/>
      </dsp:nvSpPr>
      <dsp:spPr>
        <a:xfrm>
          <a:off x="0" y="1396999"/>
          <a:ext cx="5384933" cy="1269999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결과보다 과정을 중시하는 기업</a:t>
          </a:r>
        </a:p>
      </dsp:txBody>
      <dsp:txXfrm>
        <a:off x="1203986" y="1396999"/>
        <a:ext cx="4180946" cy="1269999"/>
      </dsp:txXfrm>
    </dsp:sp>
    <dsp:sp modelId="{BF1638FD-FD18-43F5-A834-7639709B01E6}">
      <dsp:nvSpPr>
        <dsp:cNvPr id="0" name=""/>
        <dsp:cNvSpPr/>
      </dsp:nvSpPr>
      <dsp:spPr>
        <a:xfrm>
          <a:off x="126999" y="1523999"/>
          <a:ext cx="1076986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1EBA1-A26C-4646-88FB-60386EC77880}">
      <dsp:nvSpPr>
        <dsp:cNvPr id="0" name=""/>
        <dsp:cNvSpPr/>
      </dsp:nvSpPr>
      <dsp:spPr>
        <a:xfrm>
          <a:off x="0" y="2793999"/>
          <a:ext cx="5384933" cy="1269999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미래를 지향하는 기업</a:t>
          </a:r>
        </a:p>
      </dsp:txBody>
      <dsp:txXfrm>
        <a:off x="1203986" y="2793999"/>
        <a:ext cx="4180946" cy="1269999"/>
      </dsp:txXfrm>
    </dsp:sp>
    <dsp:sp modelId="{4E5E27E4-B7AC-4A79-9698-8B7919492915}">
      <dsp:nvSpPr>
        <dsp:cNvPr id="0" name=""/>
        <dsp:cNvSpPr/>
      </dsp:nvSpPr>
      <dsp:spPr>
        <a:xfrm>
          <a:off x="126999" y="2920999"/>
          <a:ext cx="1076986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780" cy="340119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960" y="0"/>
            <a:ext cx="4306779" cy="340119"/>
          </a:xfrm>
          <a:prstGeom prst="rect">
            <a:avLst/>
          </a:prstGeom>
        </p:spPr>
        <p:txBody>
          <a:bodyPr vert="horz" lIns="92236" tIns="46118" rIns="92236" bIns="461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85981EB-061A-4B62-8F7B-E799F3A14140}" type="datetimeFigureOut">
              <a:rPr lang="ko-KR" altLang="en-US"/>
              <a:pPr>
                <a:defRPr/>
              </a:pPr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27375" y="509588"/>
            <a:ext cx="3684588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6" tIns="46118" rIns="92236" bIns="4611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733" y="3232739"/>
            <a:ext cx="7951470" cy="3064283"/>
          </a:xfrm>
          <a:prstGeom prst="rect">
            <a:avLst/>
          </a:prstGeom>
        </p:spPr>
        <p:txBody>
          <a:bodyPr vert="horz" lIns="92236" tIns="46118" rIns="92236" bIns="46118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476"/>
            <a:ext cx="4306780" cy="340119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960" y="6465476"/>
            <a:ext cx="4306779" cy="340119"/>
          </a:xfrm>
          <a:prstGeom prst="rect">
            <a:avLst/>
          </a:prstGeom>
        </p:spPr>
        <p:txBody>
          <a:bodyPr vert="horz" lIns="92236" tIns="46118" rIns="92236" bIns="461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D1F331A-EF31-499A-BD88-9B5A31D0BB3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결 라인.png"/>
          <p:cNvPicPr>
            <a:picLocks noChangeAspect="1"/>
          </p:cNvPicPr>
          <p:nvPr userDrawn="1"/>
        </p:nvPicPr>
        <p:blipFill>
          <a:blip r:embed="rId2" cstate="print"/>
          <a:srcRect l="42708" b="37499"/>
          <a:stretch>
            <a:fillRect/>
          </a:stretch>
        </p:blipFill>
        <p:spPr>
          <a:xfrm>
            <a:off x="4230687" y="292"/>
            <a:ext cx="5674903" cy="4285967"/>
          </a:xfrm>
          <a:prstGeom prst="rect">
            <a:avLst/>
          </a:prstGeom>
        </p:spPr>
      </p:pic>
      <p:pic>
        <p:nvPicPr>
          <p:cNvPr id="9" name="그림 8" descr="세계지도.png"/>
          <p:cNvPicPr>
            <a:picLocks noChangeAspect="1"/>
          </p:cNvPicPr>
          <p:nvPr userDrawn="1"/>
        </p:nvPicPr>
        <p:blipFill>
          <a:blip r:embed="rId3" cstate="print"/>
          <a:srcRect r="36770" b="19998"/>
          <a:stretch>
            <a:fillRect/>
          </a:stretch>
        </p:blipFill>
        <p:spPr>
          <a:xfrm>
            <a:off x="409" y="292"/>
            <a:ext cx="6263073" cy="5486117"/>
          </a:xfrm>
          <a:prstGeom prst="rect">
            <a:avLst/>
          </a:prstGeom>
        </p:spPr>
      </p:pic>
      <p:pic>
        <p:nvPicPr>
          <p:cNvPr id="10" name="그림 9" descr="하단 라인.png"/>
          <p:cNvPicPr>
            <a:picLocks noChangeAspect="1"/>
          </p:cNvPicPr>
          <p:nvPr userDrawn="1"/>
        </p:nvPicPr>
        <p:blipFill>
          <a:blip r:embed="rId4" cstate="print"/>
          <a:srcRect t="80002"/>
          <a:stretch>
            <a:fillRect/>
          </a:stretch>
        </p:blipFill>
        <p:spPr>
          <a:xfrm>
            <a:off x="410" y="5514076"/>
            <a:ext cx="9905182" cy="13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9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8"/>
          <p:cNvSpPr>
            <a:spLocks noChangeArrowheads="1"/>
          </p:cNvSpPr>
          <p:nvPr userDrawn="1"/>
        </p:nvSpPr>
        <p:spPr bwMode="auto">
          <a:xfrm>
            <a:off x="-19456" y="1"/>
            <a:ext cx="2143902" cy="1248654"/>
          </a:xfrm>
          <a:custGeom>
            <a:avLst/>
            <a:gdLst>
              <a:gd name="connsiteX0" fmla="*/ 0 w 1725612"/>
              <a:gd name="connsiteY0" fmla="*/ 0 h 1054100"/>
              <a:gd name="connsiteX1" fmla="*/ 1725612 w 1725612"/>
              <a:gd name="connsiteY1" fmla="*/ 0 h 1054100"/>
              <a:gd name="connsiteX2" fmla="*/ 1725612 w 1725612"/>
              <a:gd name="connsiteY2" fmla="*/ 1054100 h 1054100"/>
              <a:gd name="connsiteX3" fmla="*/ 0 w 1725612"/>
              <a:gd name="connsiteY3" fmla="*/ 1054100 h 1054100"/>
              <a:gd name="connsiteX4" fmla="*/ 0 w 1725612"/>
              <a:gd name="connsiteY4" fmla="*/ 0 h 1054100"/>
              <a:gd name="connsiteX0" fmla="*/ 0 w 1725612"/>
              <a:gd name="connsiteY0" fmla="*/ 0 h 1054100"/>
              <a:gd name="connsiteX1" fmla="*/ 1725612 w 1725612"/>
              <a:gd name="connsiteY1" fmla="*/ 0 h 1054100"/>
              <a:gd name="connsiteX2" fmla="*/ 1424055 w 1725612"/>
              <a:gd name="connsiteY2" fmla="*/ 762270 h 1054100"/>
              <a:gd name="connsiteX3" fmla="*/ 0 w 1725612"/>
              <a:gd name="connsiteY3" fmla="*/ 1054100 h 1054100"/>
              <a:gd name="connsiteX4" fmla="*/ 0 w 1725612"/>
              <a:gd name="connsiteY4" fmla="*/ 0 h 1054100"/>
              <a:gd name="connsiteX0" fmla="*/ 0 w 1725612"/>
              <a:gd name="connsiteY0" fmla="*/ 0 h 1054100"/>
              <a:gd name="connsiteX1" fmla="*/ 1725612 w 1725612"/>
              <a:gd name="connsiteY1" fmla="*/ 0 h 1054100"/>
              <a:gd name="connsiteX2" fmla="*/ 1453238 w 1725612"/>
              <a:gd name="connsiteY2" fmla="*/ 791453 h 1054100"/>
              <a:gd name="connsiteX3" fmla="*/ 0 w 1725612"/>
              <a:gd name="connsiteY3" fmla="*/ 1054100 h 1054100"/>
              <a:gd name="connsiteX4" fmla="*/ 0 w 1725612"/>
              <a:gd name="connsiteY4" fmla="*/ 0 h 1054100"/>
              <a:gd name="connsiteX0" fmla="*/ 19456 w 1745068"/>
              <a:gd name="connsiteY0" fmla="*/ 0 h 1238926"/>
              <a:gd name="connsiteX1" fmla="*/ 1745068 w 1745068"/>
              <a:gd name="connsiteY1" fmla="*/ 0 h 1238926"/>
              <a:gd name="connsiteX2" fmla="*/ 1472694 w 1745068"/>
              <a:gd name="connsiteY2" fmla="*/ 791453 h 1238926"/>
              <a:gd name="connsiteX3" fmla="*/ 0 w 1745068"/>
              <a:gd name="connsiteY3" fmla="*/ 1238926 h 1238926"/>
              <a:gd name="connsiteX4" fmla="*/ 19456 w 1745068"/>
              <a:gd name="connsiteY4" fmla="*/ 0 h 1238926"/>
              <a:gd name="connsiteX0" fmla="*/ 19456 w 1745068"/>
              <a:gd name="connsiteY0" fmla="*/ 0 h 1238926"/>
              <a:gd name="connsiteX1" fmla="*/ 1745068 w 1745068"/>
              <a:gd name="connsiteY1" fmla="*/ 0 h 1238926"/>
              <a:gd name="connsiteX2" fmla="*/ 1336506 w 1745068"/>
              <a:gd name="connsiteY2" fmla="*/ 937368 h 1238926"/>
              <a:gd name="connsiteX3" fmla="*/ 0 w 1745068"/>
              <a:gd name="connsiteY3" fmla="*/ 1238926 h 1238926"/>
              <a:gd name="connsiteX4" fmla="*/ 19456 w 1745068"/>
              <a:gd name="connsiteY4" fmla="*/ 0 h 1238926"/>
              <a:gd name="connsiteX0" fmla="*/ 19456 w 1745068"/>
              <a:gd name="connsiteY0" fmla="*/ 0 h 1238926"/>
              <a:gd name="connsiteX1" fmla="*/ 1745068 w 1745068"/>
              <a:gd name="connsiteY1" fmla="*/ 0 h 1238926"/>
              <a:gd name="connsiteX2" fmla="*/ 1414327 w 1745068"/>
              <a:gd name="connsiteY2" fmla="*/ 966551 h 1238926"/>
              <a:gd name="connsiteX3" fmla="*/ 0 w 1745068"/>
              <a:gd name="connsiteY3" fmla="*/ 1238926 h 1238926"/>
              <a:gd name="connsiteX4" fmla="*/ 19456 w 1745068"/>
              <a:gd name="connsiteY4" fmla="*/ 0 h 1238926"/>
              <a:gd name="connsiteX0" fmla="*/ 19456 w 1745068"/>
              <a:gd name="connsiteY0" fmla="*/ 0 h 1238926"/>
              <a:gd name="connsiteX1" fmla="*/ 1745068 w 1745068"/>
              <a:gd name="connsiteY1" fmla="*/ 0 h 1238926"/>
              <a:gd name="connsiteX2" fmla="*/ 1501876 w 1745068"/>
              <a:gd name="connsiteY2" fmla="*/ 1015189 h 1238926"/>
              <a:gd name="connsiteX3" fmla="*/ 0 w 1745068"/>
              <a:gd name="connsiteY3" fmla="*/ 1238926 h 1238926"/>
              <a:gd name="connsiteX4" fmla="*/ 19456 w 1745068"/>
              <a:gd name="connsiteY4" fmla="*/ 0 h 1238926"/>
              <a:gd name="connsiteX0" fmla="*/ 19456 w 2328728"/>
              <a:gd name="connsiteY0" fmla="*/ 0 h 1238926"/>
              <a:gd name="connsiteX1" fmla="*/ 2328728 w 2328728"/>
              <a:gd name="connsiteY1" fmla="*/ 0 h 1238926"/>
              <a:gd name="connsiteX2" fmla="*/ 1501876 w 2328728"/>
              <a:gd name="connsiteY2" fmla="*/ 1015189 h 1238926"/>
              <a:gd name="connsiteX3" fmla="*/ 0 w 2328728"/>
              <a:gd name="connsiteY3" fmla="*/ 1238926 h 1238926"/>
              <a:gd name="connsiteX4" fmla="*/ 19456 w 2328728"/>
              <a:gd name="connsiteY4" fmla="*/ 0 h 1238926"/>
              <a:gd name="connsiteX0" fmla="*/ 19456 w 2270362"/>
              <a:gd name="connsiteY0" fmla="*/ 0 h 1238926"/>
              <a:gd name="connsiteX1" fmla="*/ 2270362 w 2270362"/>
              <a:gd name="connsiteY1" fmla="*/ 0 h 1238926"/>
              <a:gd name="connsiteX2" fmla="*/ 1501876 w 2270362"/>
              <a:gd name="connsiteY2" fmla="*/ 1015189 h 1238926"/>
              <a:gd name="connsiteX3" fmla="*/ 0 w 2270362"/>
              <a:gd name="connsiteY3" fmla="*/ 1238926 h 1238926"/>
              <a:gd name="connsiteX4" fmla="*/ 19456 w 2270362"/>
              <a:gd name="connsiteY4" fmla="*/ 0 h 1238926"/>
              <a:gd name="connsiteX0" fmla="*/ 19456 w 2270362"/>
              <a:gd name="connsiteY0" fmla="*/ 0 h 1355658"/>
              <a:gd name="connsiteX1" fmla="*/ 2270362 w 2270362"/>
              <a:gd name="connsiteY1" fmla="*/ 0 h 1355658"/>
              <a:gd name="connsiteX2" fmla="*/ 1501876 w 2270362"/>
              <a:gd name="connsiteY2" fmla="*/ 1015189 h 1355658"/>
              <a:gd name="connsiteX3" fmla="*/ 0 w 2270362"/>
              <a:gd name="connsiteY3" fmla="*/ 1355658 h 1355658"/>
              <a:gd name="connsiteX4" fmla="*/ 19456 w 2270362"/>
              <a:gd name="connsiteY4" fmla="*/ 0 h 1355658"/>
              <a:gd name="connsiteX0" fmla="*/ 19456 w 2270362"/>
              <a:gd name="connsiteY0" fmla="*/ 0 h 1355658"/>
              <a:gd name="connsiteX1" fmla="*/ 2270362 w 2270362"/>
              <a:gd name="connsiteY1" fmla="*/ 0 h 1355658"/>
              <a:gd name="connsiteX2" fmla="*/ 1404600 w 2270362"/>
              <a:gd name="connsiteY2" fmla="*/ 1073555 h 1355658"/>
              <a:gd name="connsiteX3" fmla="*/ 0 w 2270362"/>
              <a:gd name="connsiteY3" fmla="*/ 1355658 h 1355658"/>
              <a:gd name="connsiteX4" fmla="*/ 19456 w 2270362"/>
              <a:gd name="connsiteY4" fmla="*/ 0 h 1355658"/>
              <a:gd name="connsiteX0" fmla="*/ 19456 w 2270362"/>
              <a:gd name="connsiteY0" fmla="*/ 0 h 1248654"/>
              <a:gd name="connsiteX1" fmla="*/ 2270362 w 2270362"/>
              <a:gd name="connsiteY1" fmla="*/ 0 h 1248654"/>
              <a:gd name="connsiteX2" fmla="*/ 1404600 w 2270362"/>
              <a:gd name="connsiteY2" fmla="*/ 1073555 h 1248654"/>
              <a:gd name="connsiteX3" fmla="*/ 0 w 2270362"/>
              <a:gd name="connsiteY3" fmla="*/ 1248654 h 1248654"/>
              <a:gd name="connsiteX4" fmla="*/ 19456 w 2270362"/>
              <a:gd name="connsiteY4" fmla="*/ 0 h 1248654"/>
              <a:gd name="connsiteX0" fmla="*/ 19456 w 2143902"/>
              <a:gd name="connsiteY0" fmla="*/ 0 h 1248654"/>
              <a:gd name="connsiteX1" fmla="*/ 2143902 w 2143902"/>
              <a:gd name="connsiteY1" fmla="*/ 0 h 1248654"/>
              <a:gd name="connsiteX2" fmla="*/ 1404600 w 2143902"/>
              <a:gd name="connsiteY2" fmla="*/ 1073555 h 1248654"/>
              <a:gd name="connsiteX3" fmla="*/ 0 w 2143902"/>
              <a:gd name="connsiteY3" fmla="*/ 1248654 h 1248654"/>
              <a:gd name="connsiteX4" fmla="*/ 19456 w 2143902"/>
              <a:gd name="connsiteY4" fmla="*/ 0 h 124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902" h="1248654">
                <a:moveTo>
                  <a:pt x="19456" y="0"/>
                </a:moveTo>
                <a:lnTo>
                  <a:pt x="2143902" y="0"/>
                </a:lnTo>
                <a:lnTo>
                  <a:pt x="1404600" y="1073555"/>
                </a:lnTo>
                <a:lnTo>
                  <a:pt x="0" y="1248654"/>
                </a:lnTo>
                <a:lnTo>
                  <a:pt x="19456" y="0"/>
                </a:lnTo>
                <a:close/>
              </a:path>
            </a:pathLst>
          </a:custGeom>
          <a:solidFill>
            <a:srgbClr val="44749D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>
              <a:solidFill>
                <a:srgbClr val="FFC000"/>
              </a:solidFill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501281"/>
            <a:ext cx="9906000" cy="3326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72008" y="6549171"/>
            <a:ext cx="1496616" cy="2606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9129464" y="6537285"/>
            <a:ext cx="704528" cy="2606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0"/>
          <p:cNvSpPr>
            <a:spLocks noChangeArrowheads="1"/>
          </p:cNvSpPr>
          <p:nvPr userDrawn="1"/>
        </p:nvSpPr>
        <p:spPr bwMode="auto">
          <a:xfrm>
            <a:off x="9207455" y="6544499"/>
            <a:ext cx="5485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136EBAF7-030F-4798-9F2A-E4AB6276D9E2}" type="slidenum"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4511" y="6553495"/>
            <a:ext cx="85161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3" name="개체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 userDrawn="1"/>
        </p:nvSpPr>
        <p:spPr>
          <a:xfrm>
            <a:off x="1" y="6561348"/>
            <a:ext cx="9905999" cy="29665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6960" y="6579945"/>
            <a:ext cx="1131126" cy="259461"/>
            <a:chOff x="2375756" y="4869160"/>
            <a:chExt cx="1044116" cy="259461"/>
          </a:xfrm>
        </p:grpSpPr>
        <p:sp>
          <p:nvSpPr>
            <p:cNvPr id="6" name="모서리가 둥근 직사각형 5"/>
            <p:cNvSpPr/>
            <p:nvPr userDrawn="1"/>
          </p:nvSpPr>
          <p:spPr>
            <a:xfrm>
              <a:off x="2375756" y="4869160"/>
              <a:ext cx="1044116" cy="2594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flat">
              <a:solidFill>
                <a:schemeClr val="accent3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3778" y="4894090"/>
              <a:ext cx="648072" cy="2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모서리가 둥근 직사각형 7"/>
          <p:cNvSpPr/>
          <p:nvPr userDrawn="1"/>
        </p:nvSpPr>
        <p:spPr>
          <a:xfrm>
            <a:off x="9009451" y="6579945"/>
            <a:ext cx="741082" cy="2594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14"/>
          <p:cNvSpPr txBox="1">
            <a:spLocks noChangeArrowheads="1"/>
          </p:cNvSpPr>
          <p:nvPr userDrawn="1"/>
        </p:nvSpPr>
        <p:spPr bwMode="auto">
          <a:xfrm>
            <a:off x="9236390" y="6639824"/>
            <a:ext cx="287206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ctr" latinLnBrk="0"/>
            <a:fld id="{3B999204-2C1E-4446-904C-77A376F467A6}" type="slidenum">
              <a:rPr kumimoji="0" lang="en-US" altLang="ko-KR" sz="105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latinLnBrk="0"/>
              <a:t>‹#›</a:t>
            </a:fld>
            <a:endParaRPr kumimoji="0" lang="en-US" altLang="ko-KR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722376"/>
            <a:ext cx="9906000" cy="0"/>
          </a:xfrm>
          <a:prstGeom prst="line">
            <a:avLst/>
          </a:prstGeom>
          <a:ln w="28575" cap="flat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416496" y="1495235"/>
            <a:ext cx="9073008" cy="486384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3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0" r:id="rId2"/>
    <p:sldLayoutId id="2147483882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tags" Target="../tags/tag4.xml"/><Relationship Id="rId7" Type="http://schemas.openxmlformats.org/officeDocument/2006/relationships/chart" Target="../charts/char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hart" Target="../charts/chart8.xml"/><Relationship Id="rId4" Type="http://schemas.openxmlformats.org/officeDocument/2006/relationships/tags" Target="../tags/tag5.xml"/><Relationship Id="rId9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8903" y="501317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</a:rPr>
              <a:t>2020. 9. 18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87354" y="1628800"/>
            <a:ext cx="9131290" cy="182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800" dirty="0">
                <a:gradFill>
                  <a:gsLst>
                    <a:gs pos="0">
                      <a:srgbClr val="1D5F9B"/>
                    </a:gs>
                    <a:gs pos="10000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진영전자</a:t>
            </a:r>
            <a:endParaRPr lang="en-US" altLang="ko-KR" sz="4800" dirty="0">
              <a:gradFill>
                <a:gsLst>
                  <a:gs pos="0">
                    <a:srgbClr val="1D5F9B"/>
                  </a:gs>
                  <a:gs pos="100000">
                    <a:srgbClr val="1F497D">
                      <a:lumMod val="75000"/>
                    </a:srgbClr>
                  </a:gs>
                </a:gsLst>
                <a:lin ang="5400000" scaled="0"/>
              </a:gra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spc="-3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하네스</a:t>
            </a:r>
            <a:r>
              <a:rPr lang="ko-KR" altLang="en-US" sz="3200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 전문 </a:t>
            </a:r>
            <a:r>
              <a:rPr lang="en-US" altLang="ko-KR" sz="3200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Maker</a:t>
            </a:r>
            <a:r>
              <a:rPr lang="ko-KR" altLang="en-US" sz="3200" spc="-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로의 지속가능경영을 위한</a:t>
            </a:r>
            <a:endParaRPr lang="en-US" altLang="ko-KR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" name="AutoShape 4" descr="셰플러코리아에 대한 이미지 검색결과"/>
          <p:cNvSpPr>
            <a:spLocks noChangeAspect="1" noChangeArrowheads="1"/>
          </p:cNvSpPr>
          <p:nvPr/>
        </p:nvSpPr>
        <p:spPr bwMode="auto">
          <a:xfrm>
            <a:off x="595282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AutoShape 6" descr="셰플러코리아에 대한 이미지 검색결과"/>
          <p:cNvSpPr>
            <a:spLocks noChangeAspect="1" noChangeArrowheads="1"/>
          </p:cNvSpPr>
          <p:nvPr/>
        </p:nvSpPr>
        <p:spPr bwMode="auto">
          <a:xfrm>
            <a:off x="701675" y="794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677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947" y="5903396"/>
            <a:ext cx="9111561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진영전자는 향후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중장기 매출 목표는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억으로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9%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매출 성장을 목표로 하여 추진하고 있음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348" y="1295479"/>
            <a:ext cx="3739806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중장기 매출 목표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(2019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 2023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940850238"/>
              </p:ext>
            </p:extLst>
          </p:nvPr>
        </p:nvGraphicFramePr>
        <p:xfrm>
          <a:off x="1119082" y="2523811"/>
          <a:ext cx="7794358" cy="3497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38337" y="2918006"/>
            <a:ext cx="750205" cy="1692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b="1" dirty="0">
                <a:latin typeface="+mn-ea"/>
                <a:ea typeface="+mn-ea"/>
              </a:rPr>
              <a:t>(</a:t>
            </a:r>
            <a:r>
              <a:rPr lang="ko-KR" altLang="en-US" sz="1100" b="1" dirty="0">
                <a:latin typeface="+mn-ea"/>
                <a:ea typeface="+mn-ea"/>
              </a:rPr>
              <a:t>단위</a:t>
            </a:r>
            <a:r>
              <a:rPr lang="en-US" altLang="ko-KR" sz="1100" b="1" dirty="0">
                <a:latin typeface="+mn-ea"/>
                <a:ea typeface="+mn-ea"/>
              </a:rPr>
              <a:t>: </a:t>
            </a:r>
            <a:r>
              <a:rPr lang="ko-KR" altLang="en-US" sz="1100" b="1" dirty="0">
                <a:latin typeface="+mn-ea"/>
                <a:ea typeface="+mn-ea"/>
              </a:rPr>
              <a:t>십억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  <a:endParaRPr lang="ko-KR" altLang="en-US" sz="1100" b="1" dirty="0" err="1">
              <a:latin typeface="+mn-ea"/>
              <a:ea typeface="+mn-ea"/>
            </a:endParaRPr>
          </a:p>
        </p:txBody>
      </p:sp>
      <p:sp>
        <p:nvSpPr>
          <p:cNvPr id="10" name="화살표: 오른쪽 9"/>
          <p:cNvSpPr/>
          <p:nvPr/>
        </p:nvSpPr>
        <p:spPr>
          <a:xfrm rot="20965971">
            <a:off x="1645744" y="2250935"/>
            <a:ext cx="6139188" cy="708152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폭발: 14pt 10"/>
          <p:cNvSpPr/>
          <p:nvPr/>
        </p:nvSpPr>
        <p:spPr>
          <a:xfrm>
            <a:off x="3250951" y="1634953"/>
            <a:ext cx="2728457" cy="881932"/>
          </a:xfrm>
          <a:prstGeom prst="irregularSeal2">
            <a:avLst/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매년</a:t>
            </a:r>
            <a:endParaRPr lang="en-US" altLang="ko-KR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9%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↑</a:t>
            </a: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성장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0D8F0-09A3-4B10-A1D0-0A4EFC20628B}"/>
              </a:ext>
            </a:extLst>
          </p:cNvPr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2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30E4FF-1EEF-4313-B59C-037CC4592FDD}"/>
              </a:ext>
            </a:extLst>
          </p:cNvPr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lang="ko-KR" altLang="en-US" sz="3600" b="1" dirty="0">
                <a:solidFill>
                  <a:srgbClr val="44749D"/>
                </a:solidFill>
                <a:ea typeface="맑은 고딕" panose="020B0503020000020004" pitchFamily="50" charset="-127"/>
              </a:rPr>
              <a:t>중장기 매출 목표</a:t>
            </a:r>
            <a:endParaRPr kumimoji="0" lang="ko-KR" altLang="en-US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42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504" y="5802749"/>
            <a:ext cx="9111561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년에 대표이사 및 감사의 퇴직금 정산으로 인하여 영업이익 및 당기순이익이 감소하였으나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2016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영업이익 및 당기순이익이 증가하였음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348" y="1333446"/>
            <a:ext cx="2675412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영업이익 추이</a:t>
            </a: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296230581"/>
              </p:ext>
            </p:extLst>
          </p:nvPr>
        </p:nvGraphicFramePr>
        <p:xfrm>
          <a:off x="551160" y="1867699"/>
          <a:ext cx="3869922" cy="3497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36876" y="1876735"/>
            <a:ext cx="891270" cy="1692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b="1" dirty="0">
                <a:latin typeface="+mn-ea"/>
                <a:ea typeface="+mn-ea"/>
              </a:rPr>
              <a:t>(</a:t>
            </a:r>
            <a:r>
              <a:rPr lang="ko-KR" altLang="en-US" sz="1100" b="1" dirty="0">
                <a:latin typeface="+mn-ea"/>
                <a:ea typeface="+mn-ea"/>
              </a:rPr>
              <a:t>단위</a:t>
            </a:r>
            <a:r>
              <a:rPr lang="en-US" altLang="ko-KR" sz="1100" b="1" dirty="0">
                <a:latin typeface="+mn-ea"/>
                <a:ea typeface="+mn-ea"/>
              </a:rPr>
              <a:t>: </a:t>
            </a:r>
            <a:r>
              <a:rPr lang="ko-KR" altLang="en-US" sz="1100" b="1" dirty="0">
                <a:latin typeface="+mn-ea"/>
                <a:ea typeface="+mn-ea"/>
              </a:rPr>
              <a:t>백만원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  <a:endParaRPr lang="ko-KR" altLang="en-US" sz="1100" b="1" dirty="0" err="1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3040" y="1333446"/>
            <a:ext cx="2398092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당기순이익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281150058"/>
              </p:ext>
            </p:extLst>
          </p:nvPr>
        </p:nvGraphicFramePr>
        <p:xfrm>
          <a:off x="5313040" y="1867699"/>
          <a:ext cx="3869922" cy="284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553400" y="1876735"/>
            <a:ext cx="891270" cy="1692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b="1" dirty="0">
                <a:latin typeface="+mn-ea"/>
                <a:ea typeface="+mn-ea"/>
              </a:rPr>
              <a:t>(</a:t>
            </a:r>
            <a:r>
              <a:rPr lang="ko-KR" altLang="en-US" sz="1100" b="1" dirty="0">
                <a:latin typeface="+mn-ea"/>
                <a:ea typeface="+mn-ea"/>
              </a:rPr>
              <a:t>단위</a:t>
            </a:r>
            <a:r>
              <a:rPr lang="en-US" altLang="ko-KR" sz="1100" b="1" dirty="0">
                <a:latin typeface="+mn-ea"/>
                <a:ea typeface="+mn-ea"/>
              </a:rPr>
              <a:t>: </a:t>
            </a:r>
            <a:r>
              <a:rPr lang="ko-KR" altLang="en-US" sz="1100" b="1" dirty="0">
                <a:latin typeface="+mn-ea"/>
                <a:ea typeface="+mn-ea"/>
              </a:rPr>
              <a:t>백만원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  <a:endParaRPr lang="ko-KR" altLang="en-US" sz="1100" b="1" dirty="0" err="1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60" y="5404574"/>
            <a:ext cx="4199868" cy="18466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200" b="1" dirty="0">
                <a:latin typeface="+mj-lt"/>
                <a:ea typeface="+mn-ea"/>
              </a:rPr>
              <a:t>※ </a:t>
            </a:r>
            <a:r>
              <a:rPr lang="ko-KR" altLang="en-US" sz="1200" b="1" dirty="0">
                <a:latin typeface="+mj-lt"/>
                <a:ea typeface="+mn-ea"/>
              </a:rPr>
              <a:t>당사는 </a:t>
            </a:r>
            <a:r>
              <a:rPr lang="en-US" altLang="ko-KR" sz="1200" b="1" dirty="0">
                <a:latin typeface="+mj-lt"/>
                <a:ea typeface="+mn-ea"/>
              </a:rPr>
              <a:t>3</a:t>
            </a:r>
            <a:r>
              <a:rPr lang="ko-KR" altLang="en-US" sz="1200" b="1" dirty="0">
                <a:latin typeface="+mj-lt"/>
                <a:ea typeface="+mn-ea"/>
              </a:rPr>
              <a:t>월 결산인 관계로 </a:t>
            </a:r>
            <a:r>
              <a:rPr lang="en-US" altLang="ko-KR" sz="1200" b="1" dirty="0">
                <a:latin typeface="+mj-lt"/>
                <a:ea typeface="+mn-ea"/>
              </a:rPr>
              <a:t>2018</a:t>
            </a:r>
            <a:r>
              <a:rPr lang="ko-KR" altLang="en-US" sz="1200" b="1" dirty="0">
                <a:latin typeface="+mj-lt"/>
                <a:ea typeface="+mn-ea"/>
              </a:rPr>
              <a:t>년 영업이익은 현재 계산 중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7" y="5404574"/>
            <a:ext cx="4366580" cy="18466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200" b="1" dirty="0">
                <a:latin typeface="+mj-lt"/>
                <a:ea typeface="+mn-ea"/>
              </a:rPr>
              <a:t>※ </a:t>
            </a:r>
            <a:r>
              <a:rPr lang="ko-KR" altLang="en-US" sz="1200" b="1" dirty="0">
                <a:latin typeface="+mj-lt"/>
                <a:ea typeface="+mn-ea"/>
              </a:rPr>
              <a:t>당사는 </a:t>
            </a:r>
            <a:r>
              <a:rPr lang="en-US" altLang="ko-KR" sz="1200" b="1" dirty="0">
                <a:latin typeface="+mj-lt"/>
                <a:ea typeface="+mn-ea"/>
              </a:rPr>
              <a:t>3</a:t>
            </a:r>
            <a:r>
              <a:rPr lang="ko-KR" altLang="en-US" sz="1200" b="1" dirty="0">
                <a:latin typeface="+mj-lt"/>
                <a:ea typeface="+mn-ea"/>
              </a:rPr>
              <a:t>월 결산인 관계로 </a:t>
            </a:r>
            <a:r>
              <a:rPr lang="en-US" altLang="ko-KR" sz="1200" b="1" dirty="0">
                <a:latin typeface="+mj-lt"/>
                <a:ea typeface="+mn-ea"/>
              </a:rPr>
              <a:t>2018</a:t>
            </a:r>
            <a:r>
              <a:rPr lang="ko-KR" altLang="en-US" sz="1200" b="1" dirty="0">
                <a:latin typeface="+mj-lt"/>
                <a:ea typeface="+mn-ea"/>
              </a:rPr>
              <a:t>년 당기순이익은 현재 계산 중 </a:t>
            </a:r>
          </a:p>
        </p:txBody>
      </p:sp>
      <p:sp>
        <p:nvSpPr>
          <p:cNvPr id="6" name="설명선 2 5"/>
          <p:cNvSpPr/>
          <p:nvPr/>
        </p:nvSpPr>
        <p:spPr>
          <a:xfrm>
            <a:off x="1424608" y="2210274"/>
            <a:ext cx="1177162" cy="361747"/>
          </a:xfrm>
          <a:prstGeom prst="borderCallout2">
            <a:avLst>
              <a:gd name="adj1" fmla="val 8218"/>
              <a:gd name="adj2" fmla="val 99769"/>
              <a:gd name="adj3" fmla="val 35602"/>
              <a:gd name="adj4" fmla="val 120565"/>
              <a:gd name="adj5" fmla="val 139884"/>
              <a:gd name="adj6" fmla="val 143645"/>
            </a:avLst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5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원자재 단가 인하</a:t>
            </a:r>
            <a:endParaRPr lang="ko-KR" altLang="en-US" sz="10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설명선 2 14"/>
          <p:cNvSpPr/>
          <p:nvPr/>
        </p:nvSpPr>
        <p:spPr>
          <a:xfrm>
            <a:off x="3573866" y="2623783"/>
            <a:ext cx="1177162" cy="361747"/>
          </a:xfrm>
          <a:prstGeom prst="borderCallout2">
            <a:avLst>
              <a:gd name="adj1" fmla="val 107221"/>
              <a:gd name="adj2" fmla="val 71287"/>
              <a:gd name="adj3" fmla="val 143031"/>
              <a:gd name="adj4" fmla="val 69427"/>
              <a:gd name="adj5" fmla="val 262058"/>
              <a:gd name="adj6" fmla="val 38779"/>
            </a:avLst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5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원자재 </a:t>
            </a:r>
            <a:r>
              <a:rPr lang="ko-KR" altLang="en-US" sz="105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단가 증가</a:t>
            </a:r>
            <a:endParaRPr lang="ko-KR" altLang="en-US" sz="10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설명선 2 15"/>
          <p:cNvSpPr/>
          <p:nvPr/>
        </p:nvSpPr>
        <p:spPr>
          <a:xfrm>
            <a:off x="6188960" y="2046982"/>
            <a:ext cx="1177162" cy="361747"/>
          </a:xfrm>
          <a:prstGeom prst="borderCallout2">
            <a:avLst>
              <a:gd name="adj1" fmla="val 8218"/>
              <a:gd name="adj2" fmla="val 99769"/>
              <a:gd name="adj3" fmla="val 35602"/>
              <a:gd name="adj4" fmla="val 120565"/>
              <a:gd name="adj5" fmla="val 139884"/>
              <a:gd name="adj6" fmla="val 143645"/>
            </a:avLst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5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원자재 단가 인하</a:t>
            </a:r>
            <a:endParaRPr lang="ko-KR" altLang="en-US" sz="10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설명선 2 16"/>
          <p:cNvSpPr/>
          <p:nvPr/>
        </p:nvSpPr>
        <p:spPr>
          <a:xfrm>
            <a:off x="8267508" y="2227855"/>
            <a:ext cx="1177162" cy="361747"/>
          </a:xfrm>
          <a:prstGeom prst="borderCallout2">
            <a:avLst>
              <a:gd name="adj1" fmla="val 107221"/>
              <a:gd name="adj2" fmla="val 71287"/>
              <a:gd name="adj3" fmla="val 143031"/>
              <a:gd name="adj4" fmla="val 69427"/>
              <a:gd name="adj5" fmla="val 262058"/>
              <a:gd name="adj6" fmla="val 38779"/>
            </a:avLst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05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원자재 </a:t>
            </a:r>
            <a:r>
              <a:rPr lang="ko-KR" altLang="en-US" sz="105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단가 증가</a:t>
            </a:r>
            <a:endParaRPr lang="ko-KR" altLang="en-US" sz="105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6E599-D307-4BB3-8BFD-2A9A3FB0D003}"/>
              </a:ext>
            </a:extLst>
          </p:cNvPr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3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C61AF-FC3C-4EAC-BD4E-2E80F712AC98}"/>
              </a:ext>
            </a:extLst>
          </p:cNvPr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lang="ko-KR" altLang="en-US" sz="3600" b="1" dirty="0">
                <a:solidFill>
                  <a:schemeClr val="tx2"/>
                </a:solidFill>
                <a:ea typeface="맑은 고딕" panose="020B0503020000020004" pitchFamily="50" charset="-127"/>
              </a:rPr>
              <a:t>영업이익</a:t>
            </a:r>
            <a:r>
              <a:rPr lang="en-US" altLang="ko-KR" sz="3600" b="1" dirty="0">
                <a:solidFill>
                  <a:schemeClr val="tx2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3600" b="1" dirty="0">
                <a:solidFill>
                  <a:schemeClr val="tx2"/>
                </a:solidFill>
                <a:ea typeface="맑은 고딕" panose="020B0503020000020004" pitchFamily="50" charset="-127"/>
              </a:rPr>
              <a:t>당기순이익 실적</a:t>
            </a:r>
            <a:endParaRPr kumimoji="0" lang="ko-KR" altLang="en-US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9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735" y="5949280"/>
            <a:ext cx="9111561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당사는 지속적인 성장을 위하여 재무적 경영목표와 공정 운영 목표를 수립하였으며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달성을 위하여 전 임직원이 노력하고 있음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48" y="1268760"/>
            <a:ext cx="3706143" cy="5693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재무적 경영목표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(2021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당기순이익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 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3040" y="1268760"/>
            <a:ext cx="3634008" cy="5693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운영 목표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(2021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PPM,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납기준수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9233" y="2025286"/>
            <a:ext cx="3967164" cy="38363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66817" y="2025286"/>
            <a:ext cx="3967164" cy="38363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오각형 38"/>
          <p:cNvSpPr/>
          <p:nvPr/>
        </p:nvSpPr>
        <p:spPr>
          <a:xfrm>
            <a:off x="684291" y="2189272"/>
            <a:ext cx="1188827" cy="1476164"/>
          </a:xfrm>
          <a:prstGeom prst="homePlate">
            <a:avLst>
              <a:gd name="adj" fmla="val 17714"/>
            </a:avLst>
          </a:prstGeom>
          <a:solidFill>
            <a:schemeClr val="bg1"/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매출액</a:t>
            </a:r>
          </a:p>
        </p:txBody>
      </p:sp>
      <p:sp>
        <p:nvSpPr>
          <p:cNvPr id="18" name="오각형 39"/>
          <p:cNvSpPr/>
          <p:nvPr/>
        </p:nvSpPr>
        <p:spPr>
          <a:xfrm>
            <a:off x="684291" y="4205496"/>
            <a:ext cx="1188827" cy="1476164"/>
          </a:xfrm>
          <a:prstGeom prst="homePlate">
            <a:avLst>
              <a:gd name="adj" fmla="val 17714"/>
            </a:avLst>
          </a:prstGeom>
          <a:solidFill>
            <a:schemeClr val="bg1"/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당기순이익</a:t>
            </a:r>
          </a:p>
        </p:txBody>
      </p:sp>
      <p:grpSp>
        <p:nvGrpSpPr>
          <p:cNvPr id="19" name="Group 227"/>
          <p:cNvGrpSpPr>
            <a:grpSpLocks/>
          </p:cNvGrpSpPr>
          <p:nvPr/>
        </p:nvGrpSpPr>
        <p:grpSpPr bwMode="auto">
          <a:xfrm>
            <a:off x="1114193" y="3826381"/>
            <a:ext cx="218170" cy="218170"/>
            <a:chOff x="321" y="2039"/>
            <a:chExt cx="238" cy="238"/>
          </a:xfrm>
        </p:grpSpPr>
        <p:sp>
          <p:nvSpPr>
            <p:cNvPr id="20" name="Oval 228"/>
            <p:cNvSpPr>
              <a:spLocks noChangeArrowheads="1"/>
            </p:cNvSpPr>
            <p:nvPr/>
          </p:nvSpPr>
          <p:spPr bwMode="auto">
            <a:xfrm>
              <a:off x="321" y="2039"/>
              <a:ext cx="238" cy="238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AutoShape 229"/>
            <p:cNvSpPr>
              <a:spLocks noChangeArrowheads="1"/>
            </p:cNvSpPr>
            <p:nvPr/>
          </p:nvSpPr>
          <p:spPr bwMode="auto">
            <a:xfrm>
              <a:off x="352" y="2070"/>
              <a:ext cx="177" cy="177"/>
            </a:xfrm>
            <a:prstGeom prst="plus">
              <a:avLst>
                <a:gd name="adj" fmla="val 40111"/>
              </a:avLst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2" name="오각형 43"/>
          <p:cNvSpPr/>
          <p:nvPr/>
        </p:nvSpPr>
        <p:spPr>
          <a:xfrm>
            <a:off x="5436819" y="2189272"/>
            <a:ext cx="1188827" cy="1476164"/>
          </a:xfrm>
          <a:prstGeom prst="homePlate">
            <a:avLst>
              <a:gd name="adj" fmla="val 17714"/>
            </a:avLst>
          </a:prstGeom>
          <a:solidFill>
            <a:schemeClr val="bg1"/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불량률</a:t>
            </a:r>
          </a:p>
        </p:txBody>
      </p:sp>
      <p:sp>
        <p:nvSpPr>
          <p:cNvPr id="23" name="오각형 44"/>
          <p:cNvSpPr/>
          <p:nvPr/>
        </p:nvSpPr>
        <p:spPr>
          <a:xfrm>
            <a:off x="5436819" y="4205496"/>
            <a:ext cx="1188827" cy="1476164"/>
          </a:xfrm>
          <a:prstGeom prst="homePlate">
            <a:avLst>
              <a:gd name="adj" fmla="val 17714"/>
            </a:avLst>
          </a:prstGeom>
          <a:solidFill>
            <a:schemeClr val="bg1"/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납기 대응</a:t>
            </a:r>
          </a:p>
        </p:txBody>
      </p:sp>
      <p:grpSp>
        <p:nvGrpSpPr>
          <p:cNvPr id="24" name="Group 227"/>
          <p:cNvGrpSpPr>
            <a:grpSpLocks/>
          </p:cNvGrpSpPr>
          <p:nvPr/>
        </p:nvGrpSpPr>
        <p:grpSpPr bwMode="auto">
          <a:xfrm>
            <a:off x="5866721" y="3826381"/>
            <a:ext cx="218170" cy="218170"/>
            <a:chOff x="321" y="2039"/>
            <a:chExt cx="238" cy="238"/>
          </a:xfrm>
        </p:grpSpPr>
        <p:sp>
          <p:nvSpPr>
            <p:cNvPr id="25" name="Oval 228"/>
            <p:cNvSpPr>
              <a:spLocks noChangeArrowheads="1"/>
            </p:cNvSpPr>
            <p:nvPr/>
          </p:nvSpPr>
          <p:spPr bwMode="auto">
            <a:xfrm>
              <a:off x="321" y="2039"/>
              <a:ext cx="238" cy="238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AutoShape 229"/>
            <p:cNvSpPr>
              <a:spLocks noChangeArrowheads="1"/>
            </p:cNvSpPr>
            <p:nvPr/>
          </p:nvSpPr>
          <p:spPr bwMode="auto">
            <a:xfrm>
              <a:off x="352" y="2070"/>
              <a:ext cx="177" cy="177"/>
            </a:xfrm>
            <a:prstGeom prst="plus">
              <a:avLst>
                <a:gd name="adj" fmla="val 40111"/>
              </a:avLst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9B1717"/>
                </a:buClr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cxnSp>
        <p:nvCxnSpPr>
          <p:cNvPr id="31" name="직선 연결선 30"/>
          <p:cNvCxnSpPr>
            <a:cxnSpLocks/>
          </p:cNvCxnSpPr>
          <p:nvPr>
            <p:custDataLst>
              <p:tags r:id="rId1"/>
            </p:custDataLst>
          </p:nvPr>
        </p:nvCxnSpPr>
        <p:spPr bwMode="gray">
          <a:xfrm flipV="1">
            <a:off x="2405972" y="2489744"/>
            <a:ext cx="1619250" cy="241834"/>
          </a:xfrm>
          <a:prstGeom prst="line">
            <a:avLst/>
          </a:prstGeom>
          <a:ln w="25400" cap="flat">
            <a:solidFill>
              <a:srgbClr val="364086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41852" y="2109233"/>
            <a:ext cx="982663" cy="1538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000" dirty="0">
                <a:latin typeface="+mj-lt"/>
                <a:ea typeface="+mn-ea"/>
              </a:rPr>
              <a:t>(</a:t>
            </a:r>
            <a:r>
              <a:rPr lang="ko-KR" altLang="en-US" sz="1000" dirty="0">
                <a:latin typeface="+mj-lt"/>
                <a:ea typeface="+mn-ea"/>
              </a:rPr>
              <a:t>단위</a:t>
            </a:r>
            <a:r>
              <a:rPr lang="en-US" altLang="ko-KR" sz="1000" dirty="0">
                <a:latin typeface="+mj-lt"/>
                <a:ea typeface="+mn-ea"/>
              </a:rPr>
              <a:t>: </a:t>
            </a:r>
            <a:r>
              <a:rPr lang="ko-KR" altLang="en-US" sz="1000" dirty="0">
                <a:latin typeface="+mj-lt"/>
                <a:ea typeface="+mn-ea"/>
              </a:rPr>
              <a:t>억 원</a:t>
            </a:r>
            <a:r>
              <a:rPr lang="en-US" altLang="ko-KR" sz="1000" dirty="0">
                <a:latin typeface="+mj-lt"/>
                <a:ea typeface="+mn-ea"/>
              </a:rPr>
              <a:t>)</a:t>
            </a:r>
            <a:endParaRPr lang="ko-KR" altLang="en-US" sz="1000" dirty="0" err="1">
              <a:latin typeface="+mj-lt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41852" y="4205831"/>
            <a:ext cx="982663" cy="1538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000" dirty="0">
                <a:latin typeface="+mj-lt"/>
                <a:ea typeface="+mn-ea"/>
              </a:rPr>
              <a:t>(</a:t>
            </a:r>
            <a:r>
              <a:rPr lang="ko-KR" altLang="en-US" sz="1000" dirty="0">
                <a:latin typeface="+mj-lt"/>
                <a:ea typeface="+mn-ea"/>
              </a:rPr>
              <a:t>단위</a:t>
            </a:r>
            <a:r>
              <a:rPr lang="en-US" altLang="ko-KR" sz="1000" dirty="0">
                <a:latin typeface="+mj-lt"/>
                <a:ea typeface="+mn-ea"/>
              </a:rPr>
              <a:t>: </a:t>
            </a:r>
            <a:r>
              <a:rPr lang="ko-KR" altLang="en-US" sz="1000" dirty="0">
                <a:latin typeface="+mj-lt"/>
                <a:ea typeface="+mn-ea"/>
              </a:rPr>
              <a:t>백만 원</a:t>
            </a:r>
            <a:r>
              <a:rPr lang="en-US" altLang="ko-KR" sz="1000" dirty="0">
                <a:latin typeface="+mj-lt"/>
                <a:ea typeface="+mn-ea"/>
              </a:rPr>
              <a:t>)</a:t>
            </a:r>
            <a:endParaRPr lang="ko-KR" altLang="en-US" sz="1000" dirty="0" err="1">
              <a:latin typeface="+mj-lt"/>
              <a:ea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656399" y="3943440"/>
            <a:ext cx="2879998" cy="0"/>
          </a:xfrm>
          <a:prstGeom prst="line">
            <a:avLst/>
          </a:prstGeom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432911" y="3943440"/>
            <a:ext cx="2801070" cy="0"/>
          </a:xfrm>
          <a:prstGeom prst="line">
            <a:avLst/>
          </a:prstGeom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>
            <p:custDataLst>
              <p:tags r:id="rId2"/>
            </p:custDataLst>
          </p:nvPr>
        </p:nvCxnSpPr>
        <p:spPr bwMode="auto">
          <a:xfrm>
            <a:off x="7690759" y="2986631"/>
            <a:ext cx="25400" cy="25400"/>
          </a:xfrm>
          <a:prstGeom prst="line">
            <a:avLst/>
          </a:prstGeom>
          <a:ln w="9525" cap="flat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91633" y="2109233"/>
            <a:ext cx="982663" cy="1538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000" dirty="0">
                <a:latin typeface="+mj-lt"/>
                <a:ea typeface="+mn-ea"/>
              </a:rPr>
              <a:t>(</a:t>
            </a:r>
            <a:r>
              <a:rPr lang="ko-KR" altLang="en-US" sz="1000" dirty="0">
                <a:latin typeface="+mj-lt"/>
                <a:ea typeface="+mn-ea"/>
              </a:rPr>
              <a:t>단위</a:t>
            </a:r>
            <a:r>
              <a:rPr lang="en-US" altLang="ko-KR" sz="1000" dirty="0">
                <a:latin typeface="+mj-lt"/>
                <a:ea typeface="+mn-ea"/>
              </a:rPr>
              <a:t>: PPM)</a:t>
            </a:r>
            <a:endParaRPr lang="ko-KR" altLang="en-US" sz="1000" dirty="0" err="1">
              <a:latin typeface="+mj-lt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491633" y="4205831"/>
            <a:ext cx="982663" cy="1538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000" dirty="0">
                <a:latin typeface="+mj-lt"/>
                <a:ea typeface="+mn-ea"/>
              </a:rPr>
              <a:t>(</a:t>
            </a:r>
            <a:r>
              <a:rPr lang="ko-KR" altLang="en-US" sz="1000" dirty="0">
                <a:latin typeface="+mj-lt"/>
                <a:ea typeface="+mn-ea"/>
              </a:rPr>
              <a:t>단위</a:t>
            </a:r>
            <a:r>
              <a:rPr lang="en-US" altLang="ko-KR" sz="1000" dirty="0">
                <a:latin typeface="+mj-lt"/>
                <a:ea typeface="+mn-ea"/>
              </a:rPr>
              <a:t>: %)</a:t>
            </a:r>
            <a:endParaRPr lang="ko-KR" altLang="en-US" sz="1000" dirty="0" err="1">
              <a:latin typeface="+mj-lt"/>
              <a:ea typeface="+mn-ea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44010666"/>
              </p:ext>
            </p:extLst>
          </p:nvPr>
        </p:nvGraphicFramePr>
        <p:xfrm>
          <a:off x="1771585" y="2340646"/>
          <a:ext cx="3031239" cy="1539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2" name="차트 71"/>
          <p:cNvGraphicFramePr/>
          <p:nvPr>
            <p:extLst>
              <p:ext uri="{D42A27DB-BD31-4B8C-83A1-F6EECF244321}">
                <p14:modId xmlns:p14="http://schemas.microsoft.com/office/powerpoint/2010/main" val="2268453126"/>
              </p:ext>
            </p:extLst>
          </p:nvPr>
        </p:nvGraphicFramePr>
        <p:xfrm>
          <a:off x="6317826" y="2263122"/>
          <a:ext cx="3031239" cy="161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73" name="직선 연결선 72"/>
          <p:cNvCxnSpPr>
            <a:cxnSpLocks/>
          </p:cNvCxnSpPr>
          <p:nvPr>
            <p:custDataLst>
              <p:tags r:id="rId3"/>
            </p:custDataLst>
          </p:nvPr>
        </p:nvCxnSpPr>
        <p:spPr bwMode="gray">
          <a:xfrm>
            <a:off x="6955747" y="2557797"/>
            <a:ext cx="1793875" cy="495945"/>
          </a:xfrm>
          <a:prstGeom prst="line">
            <a:avLst/>
          </a:prstGeom>
          <a:ln w="25400" cap="flat">
            <a:solidFill>
              <a:srgbClr val="364086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차트 73"/>
          <p:cNvGraphicFramePr/>
          <p:nvPr>
            <p:extLst>
              <p:ext uri="{D42A27DB-BD31-4B8C-83A1-F6EECF244321}">
                <p14:modId xmlns:p14="http://schemas.microsoft.com/office/powerpoint/2010/main" val="1189152001"/>
              </p:ext>
            </p:extLst>
          </p:nvPr>
        </p:nvGraphicFramePr>
        <p:xfrm>
          <a:off x="6317826" y="4359720"/>
          <a:ext cx="3031239" cy="1503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5" name="직선 연결선 74"/>
          <p:cNvCxnSpPr>
            <a:cxnSpLocks/>
          </p:cNvCxnSpPr>
          <p:nvPr>
            <p:custDataLst>
              <p:tags r:id="rId4"/>
            </p:custDataLst>
          </p:nvPr>
        </p:nvCxnSpPr>
        <p:spPr bwMode="gray">
          <a:xfrm flipV="1">
            <a:off x="6703009" y="4282775"/>
            <a:ext cx="1767420" cy="413397"/>
          </a:xfrm>
          <a:prstGeom prst="line">
            <a:avLst/>
          </a:prstGeom>
          <a:ln w="25400" cap="flat">
            <a:solidFill>
              <a:srgbClr val="364086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차트 75"/>
          <p:cNvGraphicFramePr/>
          <p:nvPr>
            <p:extLst>
              <p:ext uri="{D42A27DB-BD31-4B8C-83A1-F6EECF244321}">
                <p14:modId xmlns:p14="http://schemas.microsoft.com/office/powerpoint/2010/main" val="2202744235"/>
              </p:ext>
            </p:extLst>
          </p:nvPr>
        </p:nvGraphicFramePr>
        <p:xfrm>
          <a:off x="1771585" y="4359720"/>
          <a:ext cx="3031239" cy="1503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7" name="직선 연결선 76"/>
          <p:cNvCxnSpPr>
            <a:cxnSpLocks/>
          </p:cNvCxnSpPr>
          <p:nvPr>
            <p:custDataLst>
              <p:tags r:id="rId5"/>
            </p:custDataLst>
          </p:nvPr>
        </p:nvCxnSpPr>
        <p:spPr bwMode="gray">
          <a:xfrm flipV="1">
            <a:off x="2405972" y="4385430"/>
            <a:ext cx="1619250" cy="241834"/>
          </a:xfrm>
          <a:prstGeom prst="line">
            <a:avLst/>
          </a:prstGeom>
          <a:ln w="25400" cap="flat">
            <a:solidFill>
              <a:srgbClr val="364086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A63F25-EFDF-415C-A7D4-6CEC748C0613}"/>
              </a:ext>
            </a:extLst>
          </p:cNvPr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4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B548F2-5401-49E8-995A-67ACEA423830}"/>
              </a:ext>
            </a:extLst>
          </p:cNvPr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lang="ko-KR" altLang="en-US" sz="3600" b="1" dirty="0">
                <a:solidFill>
                  <a:srgbClr val="002060"/>
                </a:solidFill>
                <a:ea typeface="맑은 고딕" panose="020B0503020000020004" pitchFamily="50" charset="-127"/>
              </a:rPr>
              <a:t>중장기 재무 및 공정 목표</a:t>
            </a:r>
            <a:endParaRPr kumimoji="0" lang="ko-KR" altLang="en-US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86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77885" y="2831667"/>
            <a:ext cx="7950230" cy="11946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3600" b="1"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0712" y="4293096"/>
            <a:ext cx="5184576" cy="925190"/>
          </a:xfrm>
          <a:prstGeom prst="rect">
            <a:avLst/>
          </a:prstGeom>
        </p:spPr>
        <p:txBody>
          <a:bodyPr anchor="t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285750" indent="-2857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b="1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ea typeface="맑은 고딕" panose="020B0503020000020004" pitchFamily="50" charset="-127"/>
                <a:cs typeface="Arial" pitchFamily="34" charset="0"/>
              </a:rPr>
              <a:t>SWOT</a:t>
            </a:r>
            <a:r>
              <a:rPr kumimoji="0" lang="ko-KR" altLang="en-US" b="1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ea typeface="맑은 고딕" panose="020B0503020000020004" pitchFamily="50" charset="-127"/>
                <a:cs typeface="Arial" pitchFamily="34" charset="0"/>
              </a:rPr>
              <a:t> 분석</a:t>
            </a:r>
            <a:endParaRPr kumimoji="0" lang="en-US" altLang="ko-KR" b="1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b="1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ea typeface="맑은 고딕" panose="020B0503020000020004" pitchFamily="50" charset="-127"/>
                <a:cs typeface="Arial" pitchFamily="34" charset="0"/>
              </a:rPr>
              <a:t>추진방향수립</a:t>
            </a:r>
            <a:endParaRPr kumimoji="0" lang="en-US" altLang="ko-KR" b="1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7A5DFF-52BE-4B58-9F91-CD81FF5DC5BE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6F4D3-5153-43A7-BC84-71E28F05065C}"/>
              </a:ext>
            </a:extLst>
          </p:cNvPr>
          <p:cNvSpPr/>
          <p:nvPr/>
        </p:nvSpPr>
        <p:spPr>
          <a:xfrm>
            <a:off x="2000672" y="3105834"/>
            <a:ext cx="6148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7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제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3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장  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SWOT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및 추진방향</a:t>
            </a:r>
          </a:p>
        </p:txBody>
      </p:sp>
    </p:spTree>
    <p:extLst>
      <p:ext uri="{BB962C8B-B14F-4D97-AF65-F5344CB8AC3E}">
        <p14:creationId xmlns:p14="http://schemas.microsoft.com/office/powerpoint/2010/main" val="8002081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3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SWOT 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65321"/>
              </p:ext>
            </p:extLst>
          </p:nvPr>
        </p:nvGraphicFramePr>
        <p:xfrm>
          <a:off x="560512" y="1556793"/>
          <a:ext cx="8640961" cy="4549637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8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8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722">
                <a:tc rowSpan="2" gridSpan="2">
                  <a:txBody>
                    <a:bodyPr/>
                    <a:lstStyle/>
                    <a:p>
                      <a:pPr marL="33020" marR="33020" algn="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환경</a:t>
                      </a:r>
                      <a:endParaRPr lang="en-US" altLang="ko-KR" sz="2000" b="1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3020" marR="33020" algn="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endParaRPr lang="ko-KR" altLang="en-US" sz="2000" b="1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3020" marR="3302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환경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S)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W)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30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6220" marR="6477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생산인원의 숙련도 높음</a:t>
                      </a:r>
                    </a:p>
                    <a:p>
                      <a:pPr marL="236220" marR="6477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케이블에 대한 기술 확보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0830" marR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업무 관리 수준 미흡</a:t>
                      </a:r>
                    </a:p>
                    <a:p>
                      <a:pPr marL="290830" marR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품질 관리 수준이 낮음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305">
                <a:tc>
                  <a:txBody>
                    <a:bodyPr/>
                    <a:lstStyle/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</a:p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</a:p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O)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6220" marR="6477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납품처의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수주량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인력으로 효율성 극대화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체제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구축을 통한</a:t>
                      </a:r>
                      <a:r>
                        <a:rPr lang="ko-KR" altLang="en-US" sz="1200" b="1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</a:t>
                      </a:r>
                      <a:b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 제고</a:t>
                      </a:r>
                    </a:p>
                    <a:p>
                      <a:pPr marL="171450" marR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고객과의 원활한 의사소통</a:t>
                      </a:r>
                      <a:r>
                        <a:rPr lang="ko-KR" altLang="en-US" sz="1200" b="1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체제 </a:t>
                      </a:r>
                      <a:b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및 운영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305">
                <a:tc>
                  <a:txBody>
                    <a:bodyPr/>
                    <a:lstStyle/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96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</a:t>
                      </a:r>
                    </a:p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ko-KR" altLang="en-US" sz="14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3020" marR="33020"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T)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64770" indent="-171450" algn="l">
                        <a:lnSpc>
                          <a:spcPct val="150000"/>
                        </a:lnSpc>
                        <a:spcBef>
                          <a:spcPts val="112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단가인하 요구 심화</a:t>
                      </a:r>
                    </a:p>
                    <a:p>
                      <a:pPr marL="264160" marR="64770" indent="-171450" algn="l">
                        <a:lnSpc>
                          <a:spcPct val="150000"/>
                        </a:lnSpc>
                        <a:spcBef>
                          <a:spcPts val="112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출현 증가 추세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6477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관리력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향상을 통한 경쟁력 향상 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6220" marR="64770" indent="-171450" algn="l">
                        <a:lnSpc>
                          <a:spcPct val="150000"/>
                        </a:lnSpc>
                        <a:spcBef>
                          <a:spcPts val="1120"/>
                        </a:spcBef>
                        <a:spcAft>
                          <a:spcPts val="32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보다 품질 프로세스</a:t>
                      </a:r>
                      <a:r>
                        <a:rPr lang="ko-KR" altLang="en-US" sz="1200" b="1" baseline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1200" b="1" baseline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경쟁력 확보</a:t>
                      </a: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40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3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추진 방향 수립</a:t>
            </a: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 rot="5400000">
            <a:off x="2597253" y="3691501"/>
            <a:ext cx="4510295" cy="429774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662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70565" y="1657868"/>
            <a:ext cx="3662162" cy="29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92" dirty="0">
                <a:solidFill>
                  <a:srgbClr val="330064"/>
                </a:solidFill>
              </a:rPr>
              <a:t>각 공정별 생산성 향상을 통한 수익 개선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239" y="4335545"/>
            <a:ext cx="3550178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92">
                <a:solidFill>
                  <a:srgbClr val="330064"/>
                </a:solidFill>
              </a:rPr>
              <a:t>변화와 혁신에 소극적인 조직 문화의 탈피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94779" y="2599031"/>
            <a:ext cx="3575904" cy="27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ko-KR" altLang="en-US" sz="1292" dirty="0">
                <a:solidFill>
                  <a:srgbClr val="330064"/>
                </a:solidFill>
              </a:rPr>
              <a:t>공장 내 물류 정착화로 정류체계 확립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70566" y="3435805"/>
            <a:ext cx="4008705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92" dirty="0">
                <a:solidFill>
                  <a:srgbClr val="330064"/>
                </a:solidFill>
              </a:rPr>
              <a:t>5S</a:t>
            </a:r>
            <a:r>
              <a:rPr lang="ko-KR" altLang="en-US" sz="1292" dirty="0">
                <a:solidFill>
                  <a:srgbClr val="330064"/>
                </a:solidFill>
              </a:rPr>
              <a:t> 자주보전활동 구축을 통한 최적의 공장유지</a:t>
            </a:r>
          </a:p>
        </p:txBody>
      </p: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775598" y="1631357"/>
            <a:ext cx="363189" cy="397674"/>
            <a:chOff x="2352" y="864"/>
            <a:chExt cx="240" cy="240"/>
          </a:xfrm>
        </p:grpSpPr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2352" y="864"/>
              <a:ext cx="240" cy="2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2386" y="902"/>
              <a:ext cx="168" cy="1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62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</p:grpSp>
      <p:grpSp>
        <p:nvGrpSpPr>
          <p:cNvPr id="16" name="Group 10"/>
          <p:cNvGrpSpPr>
            <a:grpSpLocks/>
          </p:cNvGrpSpPr>
          <p:nvPr/>
        </p:nvGrpSpPr>
        <p:grpSpPr bwMode="auto">
          <a:xfrm>
            <a:off x="783163" y="2534409"/>
            <a:ext cx="363189" cy="397674"/>
            <a:chOff x="2352" y="864"/>
            <a:chExt cx="240" cy="240"/>
          </a:xfrm>
        </p:grpSpPr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2352" y="864"/>
              <a:ext cx="240" cy="2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/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386" y="902"/>
              <a:ext cx="168" cy="1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62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돋움" panose="020B0600000101010101" pitchFamily="50" charset="-127"/>
                </a:rPr>
                <a:t>2</a:t>
              </a:r>
            </a:p>
          </p:txBody>
        </p:sp>
      </p:grpSp>
      <p:grpSp>
        <p:nvGrpSpPr>
          <p:cNvPr id="19" name="Group 13"/>
          <p:cNvGrpSpPr>
            <a:grpSpLocks/>
          </p:cNvGrpSpPr>
          <p:nvPr/>
        </p:nvGrpSpPr>
        <p:grpSpPr bwMode="auto">
          <a:xfrm>
            <a:off x="795270" y="3377811"/>
            <a:ext cx="363189" cy="397674"/>
            <a:chOff x="2352" y="864"/>
            <a:chExt cx="240" cy="240"/>
          </a:xfrm>
        </p:grpSpPr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2352" y="864"/>
              <a:ext cx="240" cy="2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/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2386" y="902"/>
              <a:ext cx="168" cy="1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62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돋움" panose="020B0600000101010101" pitchFamily="50" charset="-127"/>
                </a:rPr>
                <a:t>3</a:t>
              </a:r>
            </a:p>
          </p:txBody>
        </p:sp>
      </p:grpSp>
      <p:grpSp>
        <p:nvGrpSpPr>
          <p:cNvPr id="22" name="Group 16"/>
          <p:cNvGrpSpPr>
            <a:grpSpLocks/>
          </p:cNvGrpSpPr>
          <p:nvPr/>
        </p:nvGrpSpPr>
        <p:grpSpPr bwMode="auto">
          <a:xfrm>
            <a:off x="795270" y="4335545"/>
            <a:ext cx="363189" cy="397674"/>
            <a:chOff x="2352" y="864"/>
            <a:chExt cx="240" cy="240"/>
          </a:xfrm>
        </p:grpSpPr>
        <p:sp>
          <p:nvSpPr>
            <p:cNvPr id="23" name="Oval 17"/>
            <p:cNvSpPr>
              <a:spLocks noChangeArrowheads="1"/>
            </p:cNvSpPr>
            <p:nvPr/>
          </p:nvSpPr>
          <p:spPr bwMode="auto">
            <a:xfrm>
              <a:off x="2352" y="864"/>
              <a:ext cx="240" cy="2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/>
            </a:p>
          </p:txBody>
        </p:sp>
        <p:sp>
          <p:nvSpPr>
            <p:cNvPr id="24" name="Oval 18"/>
            <p:cNvSpPr>
              <a:spLocks noChangeArrowheads="1"/>
            </p:cNvSpPr>
            <p:nvPr/>
          </p:nvSpPr>
          <p:spPr bwMode="auto">
            <a:xfrm>
              <a:off x="2386" y="902"/>
              <a:ext cx="168" cy="1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62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돋움" panose="020B0600000101010101" pitchFamily="50" charset="-127"/>
                </a:rPr>
                <a:t>4</a:t>
              </a:r>
            </a:p>
          </p:txBody>
        </p:sp>
      </p:grp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1231097" y="5236942"/>
            <a:ext cx="2959995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92">
                <a:solidFill>
                  <a:srgbClr val="330064"/>
                </a:solidFill>
              </a:rPr>
              <a:t>인재육성을 통한 혁신 역량 확보</a:t>
            </a:r>
          </a:p>
        </p:txBody>
      </p:sp>
      <p:grpSp>
        <p:nvGrpSpPr>
          <p:cNvPr id="26" name="Group 20"/>
          <p:cNvGrpSpPr>
            <a:grpSpLocks/>
          </p:cNvGrpSpPr>
          <p:nvPr/>
        </p:nvGrpSpPr>
        <p:grpSpPr bwMode="auto">
          <a:xfrm>
            <a:off x="795270" y="5240255"/>
            <a:ext cx="363189" cy="397674"/>
            <a:chOff x="2352" y="864"/>
            <a:chExt cx="240" cy="240"/>
          </a:xfrm>
        </p:grpSpPr>
        <p:sp>
          <p:nvSpPr>
            <p:cNvPr id="27" name="Oval 21"/>
            <p:cNvSpPr>
              <a:spLocks noChangeArrowheads="1"/>
            </p:cNvSpPr>
            <p:nvPr/>
          </p:nvSpPr>
          <p:spPr bwMode="auto">
            <a:xfrm>
              <a:off x="2352" y="864"/>
              <a:ext cx="240" cy="24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/>
            </a:p>
          </p:txBody>
        </p:sp>
        <p:sp>
          <p:nvSpPr>
            <p:cNvPr id="28" name="Oval 22"/>
            <p:cNvSpPr>
              <a:spLocks noChangeArrowheads="1"/>
            </p:cNvSpPr>
            <p:nvPr/>
          </p:nvSpPr>
          <p:spPr bwMode="auto">
            <a:xfrm>
              <a:off x="2386" y="902"/>
              <a:ext cx="168" cy="1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62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돋움" panose="020B0600000101010101" pitchFamily="50" charset="-127"/>
                </a:rPr>
                <a:t>5</a:t>
              </a:r>
            </a:p>
          </p:txBody>
        </p:sp>
      </p:grp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1659360" y="2037315"/>
            <a:ext cx="2775373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HY견고딕" panose="02030600000101010101" pitchFamily="18" charset="-127"/>
              <a:buChar char="→"/>
            </a:pPr>
            <a:r>
              <a:rPr lang="ko-KR" altLang="en-US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수익확보를 통한 지속가능 경영</a:t>
            </a: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1679031" y="4769673"/>
            <a:ext cx="2814719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HY견고딕" panose="02030600000101010101" pitchFamily="18" charset="-127"/>
              <a:buChar char="→"/>
            </a:pPr>
            <a:r>
              <a:rPr lang="ko-KR" altLang="en-US" sz="1292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현장 직원의 행동력 강화</a:t>
            </a:r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1683571" y="2978479"/>
            <a:ext cx="2710301" cy="26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buFont typeface="HY견고딕" panose="02030600000101010101" pitchFamily="18" charset="-127"/>
              <a:buChar char="→"/>
            </a:pPr>
            <a:r>
              <a:rPr lang="ko-KR" altLang="en-US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효율 높은 현장</a:t>
            </a: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1659359" y="3793712"/>
            <a:ext cx="3038686" cy="32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HY견고딕" panose="02030600000101010101" pitchFamily="18" charset="-127"/>
              <a:buChar char="→"/>
            </a:pPr>
            <a:r>
              <a:rPr lang="en-US" altLang="ko-KR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무너지지 않는 </a:t>
            </a:r>
            <a:r>
              <a:rPr lang="en-US" altLang="ko-KR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Clean factory</a:t>
            </a:r>
            <a:endParaRPr lang="ko-KR" altLang="en-US" sz="1292" dirty="0">
              <a:solidFill>
                <a:srgbClr val="33006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1719891" y="5748947"/>
            <a:ext cx="2814719" cy="29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HY견고딕" panose="02030600000101010101" pitchFamily="18" charset="-127"/>
              <a:buChar char="→"/>
            </a:pPr>
            <a:r>
              <a:rPr lang="ko-KR" altLang="en-US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교육 및</a:t>
            </a:r>
            <a:r>
              <a:rPr lang="en-US" altLang="ko-KR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92" dirty="0">
                <a:solidFill>
                  <a:srgbClr val="33006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분임조 동아리 활동</a:t>
            </a:r>
          </a:p>
        </p:txBody>
      </p:sp>
      <p:grpSp>
        <p:nvGrpSpPr>
          <p:cNvPr id="34" name="Group 28"/>
          <p:cNvGrpSpPr>
            <a:grpSpLocks/>
          </p:cNvGrpSpPr>
          <p:nvPr/>
        </p:nvGrpSpPr>
        <p:grpSpPr bwMode="auto">
          <a:xfrm>
            <a:off x="5238289" y="1556792"/>
            <a:ext cx="3603143" cy="4425790"/>
            <a:chOff x="3664" y="1162"/>
            <a:chExt cx="2314" cy="2535"/>
          </a:xfrm>
        </p:grpSpPr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3664" y="1572"/>
              <a:ext cx="2314" cy="100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>
                      <a:alpha val="2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36" name="Oval 30"/>
            <p:cNvSpPr>
              <a:spLocks noChangeArrowheads="1"/>
            </p:cNvSpPr>
            <p:nvPr/>
          </p:nvSpPr>
          <p:spPr bwMode="auto">
            <a:xfrm>
              <a:off x="4106" y="1766"/>
              <a:ext cx="1362" cy="724"/>
            </a:xfrm>
            <a:prstGeom prst="ellips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077" tIns="43200" rIns="83077" bIns="43200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37" name="Oval 31"/>
            <p:cNvSpPr>
              <a:spLocks noChangeArrowheads="1"/>
            </p:cNvSpPr>
            <p:nvPr/>
          </p:nvSpPr>
          <p:spPr bwMode="auto">
            <a:xfrm>
              <a:off x="4496" y="1669"/>
              <a:ext cx="618" cy="327"/>
            </a:xfrm>
            <a:prstGeom prst="ellipse">
              <a:avLst/>
            </a:prstGeom>
            <a:gradFill rotWithShape="0">
              <a:gsLst>
                <a:gs pos="0">
                  <a:srgbClr val="969696">
                    <a:gamma/>
                    <a:tint val="0"/>
                    <a:invGamma/>
                  </a:srgbClr>
                </a:gs>
                <a:gs pos="100000">
                  <a:srgbClr val="969696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rgbClr val="C0C0C0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latinLnBrk="0" hangingPunct="0"/>
              <a:r>
                <a:rPr lang="ko-KR" altLang="en-US" sz="738" dirty="0">
                  <a:latin typeface="+mn-ea"/>
                </a:rPr>
                <a:t>생산성 확보</a:t>
              </a:r>
            </a:p>
          </p:txBody>
        </p:sp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3870" y="2163"/>
              <a:ext cx="618" cy="327"/>
            </a:xfrm>
            <a:prstGeom prst="ellipse">
              <a:avLst/>
            </a:prstGeom>
            <a:gradFill rotWithShape="0">
              <a:gsLst>
                <a:gs pos="0">
                  <a:srgbClr val="969696">
                    <a:gamma/>
                    <a:tint val="0"/>
                    <a:invGamma/>
                  </a:srgbClr>
                </a:gs>
                <a:gs pos="100000">
                  <a:srgbClr val="969696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rgbClr val="C0C0C0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Ins="33231" bIns="33231" anchor="ctr"/>
            <a:lstStyle/>
            <a:p>
              <a:pPr algn="ctr" eaLnBrk="0" latinLnBrk="0" hangingPunct="0"/>
              <a:r>
                <a:rPr lang="ko-KR" altLang="en-US" sz="738" dirty="0">
                  <a:latin typeface="+mn-ea"/>
                </a:rPr>
                <a:t>물류의</a:t>
              </a:r>
              <a:endParaRPr lang="en-US" altLang="ko-KR" sz="738" dirty="0">
                <a:latin typeface="+mn-ea"/>
              </a:endParaRPr>
            </a:p>
            <a:p>
              <a:pPr algn="ctr" eaLnBrk="0" latinLnBrk="0" hangingPunct="0"/>
              <a:r>
                <a:rPr lang="ko-KR" altLang="en-US" sz="738" dirty="0">
                  <a:latin typeface="+mn-ea"/>
                </a:rPr>
                <a:t>정류화</a:t>
              </a:r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5159" y="2163"/>
              <a:ext cx="618" cy="327"/>
            </a:xfrm>
            <a:prstGeom prst="ellipse">
              <a:avLst/>
            </a:prstGeom>
            <a:gradFill rotWithShape="0">
              <a:gsLst>
                <a:gs pos="0">
                  <a:srgbClr val="969696">
                    <a:gamma/>
                    <a:tint val="0"/>
                    <a:invGamma/>
                  </a:srgbClr>
                </a:gs>
                <a:gs pos="100000">
                  <a:srgbClr val="969696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rgbClr val="C0C0C0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latinLnBrk="0" hangingPunct="0"/>
              <a:r>
                <a:rPr lang="ko-KR" altLang="en-US" sz="738" dirty="0">
                  <a:latin typeface="+mn-ea"/>
                </a:rPr>
                <a:t>최적의 현장 상태 구현</a:t>
              </a:r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4098" y="1337"/>
              <a:ext cx="1533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3664" y="2683"/>
              <a:ext cx="2314" cy="1014"/>
            </a:xfrm>
            <a:prstGeom prst="rect">
              <a:avLst/>
            </a:prstGeom>
            <a:solidFill>
              <a:srgbClr val="CFE888">
                <a:alpha val="20000"/>
              </a:srgbClr>
            </a:solidFill>
            <a:ln w="9525">
              <a:solidFill>
                <a:srgbClr val="B7CFFF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42" name="AutoShape 36"/>
            <p:cNvSpPr>
              <a:spLocks noChangeArrowheads="1"/>
            </p:cNvSpPr>
            <p:nvPr/>
          </p:nvSpPr>
          <p:spPr bwMode="auto">
            <a:xfrm>
              <a:off x="4535" y="2779"/>
              <a:ext cx="554" cy="245"/>
            </a:xfrm>
            <a:prstGeom prst="roundRect">
              <a:avLst>
                <a:gd name="adj" fmla="val 19384"/>
              </a:avLst>
            </a:prstGeom>
            <a:solidFill>
              <a:srgbClr val="B7CFFF">
                <a:alpha val="70000"/>
              </a:srgbClr>
            </a:solidFill>
            <a:ln w="28575">
              <a:solidFill>
                <a:srgbClr val="66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23">
                  <a:latin typeface="+mn-ea"/>
                </a:rPr>
                <a:t>소극적 조직문화</a:t>
              </a:r>
            </a:p>
          </p:txBody>
        </p:sp>
        <p:sp>
          <p:nvSpPr>
            <p:cNvPr id="43" name="AutoShape 37"/>
            <p:cNvSpPr>
              <a:spLocks noChangeArrowheads="1"/>
            </p:cNvSpPr>
            <p:nvPr/>
          </p:nvSpPr>
          <p:spPr bwMode="auto">
            <a:xfrm>
              <a:off x="5288" y="3365"/>
              <a:ext cx="554" cy="245"/>
            </a:xfrm>
            <a:prstGeom prst="roundRect">
              <a:avLst>
                <a:gd name="adj" fmla="val 19384"/>
              </a:avLst>
            </a:prstGeom>
            <a:solidFill>
              <a:srgbClr val="B7CFFF">
                <a:alpha val="70000"/>
              </a:srgbClr>
            </a:solidFill>
            <a:ln w="28575">
              <a:solidFill>
                <a:srgbClr val="66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23">
                  <a:latin typeface="+mn-ea"/>
                </a:rPr>
                <a:t>非 표준화</a:t>
              </a:r>
            </a:p>
          </p:txBody>
        </p:sp>
        <p:sp>
          <p:nvSpPr>
            <p:cNvPr id="44" name="AutoShape 38"/>
            <p:cNvSpPr>
              <a:spLocks noChangeArrowheads="1"/>
            </p:cNvSpPr>
            <p:nvPr/>
          </p:nvSpPr>
          <p:spPr bwMode="auto">
            <a:xfrm>
              <a:off x="3812" y="3365"/>
              <a:ext cx="552" cy="245"/>
            </a:xfrm>
            <a:prstGeom prst="roundRect">
              <a:avLst>
                <a:gd name="adj" fmla="val 19384"/>
              </a:avLst>
            </a:prstGeom>
            <a:solidFill>
              <a:srgbClr val="B7CFFF">
                <a:alpha val="70000"/>
              </a:srgbClr>
            </a:solidFill>
            <a:ln w="28575">
              <a:solidFill>
                <a:srgbClr val="66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923">
                  <a:latin typeface="+mn-ea"/>
                </a:rPr>
                <a:t>高비용 </a:t>
              </a:r>
              <a:r>
                <a:rPr lang="en-US" altLang="ko-KR" sz="923">
                  <a:latin typeface="+mn-ea"/>
                </a:rPr>
                <a:t>/ </a:t>
              </a:r>
              <a:r>
                <a:rPr lang="ko-KR" altLang="en-US" sz="923">
                  <a:latin typeface="+mn-ea"/>
                </a:rPr>
                <a:t>低효율</a:t>
              </a:r>
            </a:p>
          </p:txBody>
        </p:sp>
        <p:cxnSp>
          <p:nvCxnSpPr>
            <p:cNvPr id="45" name="AutoShape 39"/>
            <p:cNvCxnSpPr>
              <a:cxnSpLocks noChangeShapeType="1"/>
              <a:stCxn id="44" idx="3"/>
              <a:endCxn id="43" idx="1"/>
            </p:cNvCxnSpPr>
            <p:nvPr/>
          </p:nvCxnSpPr>
          <p:spPr bwMode="auto">
            <a:xfrm>
              <a:off x="4373" y="3488"/>
              <a:ext cx="906" cy="0"/>
            </a:xfrm>
            <a:prstGeom prst="straightConnector1">
              <a:avLst/>
            </a:prstGeom>
            <a:noFill/>
            <a:ln w="28575">
              <a:solidFill>
                <a:srgbClr val="6699FF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40"/>
            <p:cNvCxnSpPr>
              <a:cxnSpLocks noChangeShapeType="1"/>
              <a:stCxn id="44" idx="0"/>
              <a:endCxn id="42" idx="1"/>
            </p:cNvCxnSpPr>
            <p:nvPr/>
          </p:nvCxnSpPr>
          <p:spPr bwMode="auto">
            <a:xfrm flipV="1">
              <a:off x="4088" y="2902"/>
              <a:ext cx="438" cy="454"/>
            </a:xfrm>
            <a:prstGeom prst="straightConnector1">
              <a:avLst/>
            </a:prstGeom>
            <a:noFill/>
            <a:ln w="28575">
              <a:solidFill>
                <a:srgbClr val="6699FF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41"/>
            <p:cNvCxnSpPr>
              <a:cxnSpLocks noChangeShapeType="1"/>
              <a:stCxn id="42" idx="3"/>
              <a:endCxn id="43" idx="0"/>
            </p:cNvCxnSpPr>
            <p:nvPr/>
          </p:nvCxnSpPr>
          <p:spPr bwMode="auto">
            <a:xfrm>
              <a:off x="5098" y="2902"/>
              <a:ext cx="467" cy="454"/>
            </a:xfrm>
            <a:prstGeom prst="straightConnector1">
              <a:avLst/>
            </a:prstGeom>
            <a:noFill/>
            <a:ln w="28575">
              <a:solidFill>
                <a:srgbClr val="6699FF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4502" y="3060"/>
              <a:ext cx="648" cy="3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49" name="Oval 43"/>
            <p:cNvSpPr>
              <a:spLocks noChangeArrowheads="1"/>
            </p:cNvSpPr>
            <p:nvPr/>
          </p:nvSpPr>
          <p:spPr bwMode="auto">
            <a:xfrm>
              <a:off x="4522" y="3094"/>
              <a:ext cx="604" cy="307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015">
                  <a:solidFill>
                    <a:schemeClr val="bg1"/>
                  </a:solidFill>
                  <a:latin typeface="+mn-ea"/>
                </a:rPr>
                <a:t>현재의 모습</a:t>
              </a:r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3792" y="1162"/>
              <a:ext cx="2081" cy="217"/>
            </a:xfrm>
            <a:prstGeom prst="rect">
              <a:avLst/>
            </a:prstGeom>
            <a:solidFill>
              <a:srgbClr val="6699FF"/>
            </a:solidFill>
            <a:ln w="19050">
              <a:solidFill>
                <a:srgbClr val="B7C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ko-KR" altLang="en-US" sz="1200">
                  <a:solidFill>
                    <a:srgbClr val="FFFFFF"/>
                  </a:solidFill>
                  <a:latin typeface="+mn-ea"/>
                </a:rPr>
                <a:t>생산현장의 바람직한 모습 구현</a:t>
              </a:r>
            </a:p>
          </p:txBody>
        </p:sp>
        <p:sp>
          <p:nvSpPr>
            <p:cNvPr id="51" name="AutoShape 45"/>
            <p:cNvSpPr>
              <a:spLocks noChangeArrowheads="1"/>
            </p:cNvSpPr>
            <p:nvPr/>
          </p:nvSpPr>
          <p:spPr bwMode="auto">
            <a:xfrm>
              <a:off x="3828" y="2530"/>
              <a:ext cx="2033" cy="201"/>
            </a:xfrm>
            <a:prstGeom prst="upArrow">
              <a:avLst>
                <a:gd name="adj1" fmla="val 77222"/>
                <a:gd name="adj2" fmla="val 56083"/>
              </a:avLst>
            </a:prstGeom>
            <a:solidFill>
              <a:srgbClr val="B7CFFF"/>
            </a:solidFill>
            <a:ln w="12700">
              <a:solidFill>
                <a:srgbClr val="B2B2B2"/>
              </a:solidFill>
              <a:miter lim="800000"/>
              <a:headEnd type="none" w="sm" len="sm"/>
              <a:tailEnd type="none" w="sm" len="sm"/>
            </a:ln>
            <a:effectLst>
              <a:outerShdw dist="53882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015" dirty="0">
                  <a:solidFill>
                    <a:srgbClr val="006600"/>
                  </a:solidFill>
                  <a:latin typeface="+mn-ea"/>
                </a:rPr>
                <a:t>진영전자 고유의 현장혁신 활동 전개</a:t>
              </a:r>
            </a:p>
          </p:txBody>
        </p:sp>
        <p:sp>
          <p:nvSpPr>
            <p:cNvPr id="52" name="Oval 46"/>
            <p:cNvSpPr>
              <a:spLocks noChangeArrowheads="1"/>
            </p:cNvSpPr>
            <p:nvPr/>
          </p:nvSpPr>
          <p:spPr bwMode="auto">
            <a:xfrm>
              <a:off x="4459" y="1983"/>
              <a:ext cx="706" cy="3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62">
                <a:latin typeface="+mn-ea"/>
              </a:endParaRPr>
            </a:p>
          </p:txBody>
        </p:sp>
        <p:sp>
          <p:nvSpPr>
            <p:cNvPr id="53" name="Oval 47"/>
            <p:cNvSpPr>
              <a:spLocks noChangeArrowheads="1"/>
            </p:cNvSpPr>
            <p:nvPr/>
          </p:nvSpPr>
          <p:spPr bwMode="auto">
            <a:xfrm>
              <a:off x="4481" y="2019"/>
              <a:ext cx="658" cy="327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015">
                  <a:solidFill>
                    <a:schemeClr val="bg1"/>
                  </a:solidFill>
                  <a:latin typeface="+mn-ea"/>
                </a:rPr>
                <a:t>최적의 </a:t>
              </a:r>
            </a:p>
            <a:p>
              <a:pPr algn="ctr"/>
              <a:r>
                <a:rPr lang="ko-KR" altLang="en-US" sz="1015">
                  <a:solidFill>
                    <a:schemeClr val="bg1"/>
                  </a:solidFill>
                  <a:latin typeface="+mn-ea"/>
                </a:rPr>
                <a:t>현장관리 조건 구현</a:t>
              </a:r>
            </a:p>
          </p:txBody>
        </p:sp>
        <p:sp>
          <p:nvSpPr>
            <p:cNvPr id="54" name="AutoShape 48"/>
            <p:cNvSpPr>
              <a:spLocks noChangeArrowheads="1"/>
            </p:cNvSpPr>
            <p:nvPr/>
          </p:nvSpPr>
          <p:spPr bwMode="auto">
            <a:xfrm>
              <a:off x="3814" y="1379"/>
              <a:ext cx="2057" cy="242"/>
            </a:xfrm>
            <a:prstGeom prst="upArrow">
              <a:avLst>
                <a:gd name="adj1" fmla="val 77852"/>
                <a:gd name="adj2" fmla="val 41148"/>
              </a:avLst>
            </a:prstGeom>
            <a:solidFill>
              <a:srgbClr val="C0C0C0">
                <a:alpha val="70000"/>
              </a:srgbClr>
            </a:solidFill>
            <a:ln w="12700">
              <a:solidFill>
                <a:srgbClr val="B2B2B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ko-KR" altLang="en-US" sz="1015" dirty="0">
                  <a:solidFill>
                    <a:srgbClr val="FF0000"/>
                  </a:solidFill>
                  <a:latin typeface="+mn-ea"/>
                </a:rPr>
                <a:t>지속적인 현장 </a:t>
              </a:r>
              <a:r>
                <a:rPr lang="ko-KR" altLang="en-US" sz="1015" dirty="0" err="1">
                  <a:solidFill>
                    <a:srgbClr val="FF0000"/>
                  </a:solidFill>
                  <a:latin typeface="+mn-ea"/>
                </a:rPr>
                <a:t>개선력</a:t>
              </a:r>
              <a:r>
                <a:rPr lang="ko-KR" altLang="en-US" sz="1015" dirty="0">
                  <a:solidFill>
                    <a:srgbClr val="FF0000"/>
                  </a:solidFill>
                  <a:latin typeface="+mn-ea"/>
                </a:rPr>
                <a:t> 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01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1136576" y="1268760"/>
            <a:ext cx="7950230" cy="11946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3600" b="1"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583BD-5FE5-4FAB-9166-4B1559637BF5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D96892-BA4B-47F3-9DC2-80CF173EE38D}"/>
              </a:ext>
            </a:extLst>
          </p:cNvPr>
          <p:cNvSpPr/>
          <p:nvPr/>
        </p:nvSpPr>
        <p:spPr>
          <a:xfrm>
            <a:off x="1388604" y="1542927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7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제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4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장   주요고객 및 생산제품</a:t>
            </a:r>
          </a:p>
        </p:txBody>
      </p:sp>
      <p:pic>
        <p:nvPicPr>
          <p:cNvPr id="3" name="그림 2" descr="하늘, 실외, 건물이(가) 표시된 사진&#10;&#10;자동 생성된 설명">
            <a:extLst>
              <a:ext uri="{FF2B5EF4-FFF2-40B4-BE49-F238E27FC236}">
                <a16:creationId xmlns:a16="http://schemas.microsoft.com/office/drawing/2014/main" id="{4E456C9F-DD48-4038-9674-A2C5386FF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6" y="2599891"/>
            <a:ext cx="8985448" cy="3876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14703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4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주요고객  및 제품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Portfolio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3947" y="1182515"/>
            <a:ext cx="7090403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당사의 주요고객은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티센크루프와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승강기보수업체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등으로 구성되어 있음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87035"/>
              </p:ext>
            </p:extLst>
          </p:nvPr>
        </p:nvGraphicFramePr>
        <p:xfrm>
          <a:off x="884548" y="3014052"/>
          <a:ext cx="8244915" cy="320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05">
                  <a:extLst>
                    <a:ext uri="{9D8B030D-6E8A-4147-A177-3AD203B41FA5}">
                      <a16:colId xmlns:a16="http://schemas.microsoft.com/office/drawing/2014/main" val="281871356"/>
                    </a:ext>
                  </a:extLst>
                </a:gridCol>
                <a:gridCol w="2748305">
                  <a:extLst>
                    <a:ext uri="{9D8B030D-6E8A-4147-A177-3AD203B41FA5}">
                      <a16:colId xmlns:a16="http://schemas.microsoft.com/office/drawing/2014/main" val="3057806237"/>
                    </a:ext>
                  </a:extLst>
                </a:gridCol>
                <a:gridCol w="2748305">
                  <a:extLst>
                    <a:ext uri="{9D8B030D-6E8A-4147-A177-3AD203B41FA5}">
                      <a16:colId xmlns:a16="http://schemas.microsoft.com/office/drawing/2014/main" val="1579408155"/>
                    </a:ext>
                  </a:extLst>
                </a:gridCol>
              </a:tblGrid>
              <a:tr h="291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주요 고객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매출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제품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Portfolio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469067"/>
                  </a:ext>
                </a:extLst>
              </a:tr>
              <a:tr h="57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티센크루프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77%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승강로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전선 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(Hoist, T/C, ARD)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286256"/>
                  </a:ext>
                </a:extLst>
              </a:tr>
              <a:tr h="57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승강기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보수업체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(T/C)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22337"/>
                  </a:ext>
                </a:extLst>
              </a:tr>
              <a:tr h="57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연화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풍원테크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초양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전선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Cable, 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각종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Switch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97292"/>
                  </a:ext>
                </a:extLst>
              </a:tr>
              <a:tr h="57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캐리어 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에어컨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Cable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583559"/>
                  </a:ext>
                </a:extLst>
              </a:tr>
              <a:tr h="572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전선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(T/C)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1333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00348" y="1608474"/>
            <a:ext cx="8629115" cy="11387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주요고객 별 제품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Portfolio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당사는 승강기 전선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 제조업체로 전체 생산 제품 중 약 </a:t>
            </a:r>
            <a:r>
              <a:rPr lang="en-US" altLang="ko-KR" sz="1600" b="1" dirty="0">
                <a:ea typeface="맑은 고딕" panose="020B0503020000020004" pitchFamily="50" charset="-127"/>
              </a:rPr>
              <a:t>77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티센크루프 엘리베이터에 납품하고 있음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 사업다각화를 위하여 승강기 보수업체 등에도 제품을 납품하고 있음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77885" y="2831667"/>
            <a:ext cx="7950230" cy="11946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3600" b="1">
              <a:solidFill>
                <a:schemeClr val="lt1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1FAF2-4F03-4382-B550-D4C2D2596D69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4BFF7-AE37-4EBB-8B73-9A1A9AC4804B}"/>
              </a:ext>
            </a:extLst>
          </p:cNvPr>
          <p:cNvSpPr/>
          <p:nvPr/>
        </p:nvSpPr>
        <p:spPr>
          <a:xfrm>
            <a:off x="1424608" y="3105834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7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제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5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장   설비현황</a:t>
            </a:r>
          </a:p>
        </p:txBody>
      </p:sp>
    </p:spTree>
    <p:extLst>
      <p:ext uri="{BB962C8B-B14F-4D97-AF65-F5344CB8AC3E}">
        <p14:creationId xmlns:p14="http://schemas.microsoft.com/office/powerpoint/2010/main" val="26114703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설비</a:t>
            </a: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 descr="KakaoTalk_20190324_233617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484784"/>
            <a:ext cx="3444415" cy="4592554"/>
          </a:xfrm>
          <a:prstGeom prst="rect">
            <a:avLst/>
          </a:prstGeom>
        </p:spPr>
      </p:pic>
      <p:pic>
        <p:nvPicPr>
          <p:cNvPr id="9" name="그림 8" descr="KakaoTalk_20190324_2336175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43" y="1449817"/>
            <a:ext cx="3310986" cy="2483239"/>
          </a:xfrm>
          <a:prstGeom prst="rect">
            <a:avLst/>
          </a:prstGeom>
        </p:spPr>
      </p:pic>
      <p:pic>
        <p:nvPicPr>
          <p:cNvPr id="10" name="그림 9" descr="KakaoTalk_20190324_23361822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843" y="4221088"/>
            <a:ext cx="3310986" cy="1856250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1D4C0DD-E7C2-4F8E-A8F1-1ECB6006CC0E}"/>
              </a:ext>
            </a:extLst>
          </p:cNvPr>
          <p:cNvCxnSpPr/>
          <p:nvPr/>
        </p:nvCxnSpPr>
        <p:spPr>
          <a:xfrm rot="16200000" flipH="1">
            <a:off x="1320586" y="3100974"/>
            <a:ext cx="712101" cy="648072"/>
          </a:xfrm>
          <a:prstGeom prst="bentConnector3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38BA38-FB6F-4AB9-891B-63B3B2C5213E}"/>
              </a:ext>
            </a:extLst>
          </p:cNvPr>
          <p:cNvSpPr/>
          <p:nvPr/>
        </p:nvSpPr>
        <p:spPr>
          <a:xfrm>
            <a:off x="452500" y="2691436"/>
            <a:ext cx="1800200" cy="43204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lt"/>
              </a:rPr>
              <a:t>T/cable </a:t>
            </a:r>
            <a:r>
              <a:rPr lang="ko-KR" altLang="en-US" b="1" dirty="0">
                <a:solidFill>
                  <a:schemeClr val="tx1"/>
                </a:solidFill>
                <a:latin typeface="+mj-lt"/>
              </a:rPr>
              <a:t>재단기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7494AC-69F0-48BD-B9FF-BBDDCECB35CA}"/>
              </a:ext>
            </a:extLst>
          </p:cNvPr>
          <p:cNvCxnSpPr/>
          <p:nvPr/>
        </p:nvCxnSpPr>
        <p:spPr>
          <a:xfrm rot="16200000" flipH="1">
            <a:off x="6097149" y="1643331"/>
            <a:ext cx="712101" cy="648072"/>
          </a:xfrm>
          <a:prstGeom prst="bentConnector3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02B372-E756-4A0B-A716-E7498FDB147D}"/>
              </a:ext>
            </a:extLst>
          </p:cNvPr>
          <p:cNvSpPr/>
          <p:nvPr/>
        </p:nvSpPr>
        <p:spPr>
          <a:xfrm>
            <a:off x="5229062" y="1233793"/>
            <a:ext cx="3310986" cy="43204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ysClr val="windowText" lastClr="000000"/>
                </a:solidFill>
                <a:latin typeface="+mj-lt"/>
              </a:rPr>
              <a:t>Hoistway</a:t>
            </a:r>
            <a:r>
              <a:rPr lang="en-US" altLang="ko-KR" b="1" dirty="0">
                <a:solidFill>
                  <a:sysClr val="windowText" lastClr="000000"/>
                </a:solidFill>
                <a:latin typeface="+mj-lt"/>
              </a:rPr>
              <a:t> wire Connector</a:t>
            </a:r>
            <a:endParaRPr lang="ko-KR" altLang="en-US" b="1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E9491E9-AF04-4E32-9D7E-497ECA118EF0}"/>
              </a:ext>
            </a:extLst>
          </p:cNvPr>
          <p:cNvCxnSpPr>
            <a:cxnSpLocks/>
          </p:cNvCxnSpPr>
          <p:nvPr/>
        </p:nvCxnSpPr>
        <p:spPr>
          <a:xfrm rot="5400000">
            <a:off x="7532815" y="4388643"/>
            <a:ext cx="702606" cy="690494"/>
          </a:xfrm>
          <a:prstGeom prst="bentConnector3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16D4C2-4E57-4BCB-919A-090115E751CF}"/>
              </a:ext>
            </a:extLst>
          </p:cNvPr>
          <p:cNvSpPr/>
          <p:nvPr/>
        </p:nvSpPr>
        <p:spPr>
          <a:xfrm>
            <a:off x="6129162" y="4005064"/>
            <a:ext cx="3000301" cy="43204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+mj-lt"/>
              </a:rPr>
              <a:t>MACHINE ROOM </a:t>
            </a:r>
            <a:r>
              <a:rPr lang="ko-KR" altLang="en-US" b="1" dirty="0">
                <a:solidFill>
                  <a:sysClr val="windowText" lastClr="000000"/>
                </a:solidFill>
                <a:latin typeface="+mj-lt"/>
              </a:rPr>
              <a:t>절단기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다이어그램 39">
            <a:extLst>
              <a:ext uri="{FF2B5EF4-FFF2-40B4-BE49-F238E27FC236}">
                <a16:creationId xmlns:a16="http://schemas.microsoft.com/office/drawing/2014/main" id="{69AAE6FF-1217-48E1-BDA8-365845CDB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109801"/>
              </p:ext>
            </p:extLst>
          </p:nvPr>
        </p:nvGraphicFramePr>
        <p:xfrm>
          <a:off x="4160912" y="2554725"/>
          <a:ext cx="799084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A4B65B-74FA-436E-8BC2-95C35D40232E}"/>
              </a:ext>
            </a:extLst>
          </p:cNvPr>
          <p:cNvSpPr/>
          <p:nvPr/>
        </p:nvSpPr>
        <p:spPr>
          <a:xfrm>
            <a:off x="993579" y="1628800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2A7EB6-CE72-4FAC-A250-4D937509D245}"/>
              </a:ext>
            </a:extLst>
          </p:cNvPr>
          <p:cNvSpPr/>
          <p:nvPr/>
        </p:nvSpPr>
        <p:spPr>
          <a:xfrm>
            <a:off x="983073" y="2350621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3292B8-C2ED-47BF-ACD6-1F62C5E8CECD}"/>
              </a:ext>
            </a:extLst>
          </p:cNvPr>
          <p:cNvSpPr/>
          <p:nvPr/>
        </p:nvSpPr>
        <p:spPr>
          <a:xfrm>
            <a:off x="993578" y="3068960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C6A523-C68A-4E1C-B5D1-E3DDCFAE598F}"/>
              </a:ext>
            </a:extLst>
          </p:cNvPr>
          <p:cNvSpPr/>
          <p:nvPr/>
        </p:nvSpPr>
        <p:spPr>
          <a:xfrm>
            <a:off x="1016741" y="3794263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7A1DE8-D065-45A8-81F6-9C6C016669D6}"/>
              </a:ext>
            </a:extLst>
          </p:cNvPr>
          <p:cNvSpPr/>
          <p:nvPr/>
        </p:nvSpPr>
        <p:spPr>
          <a:xfrm>
            <a:off x="1004083" y="4512602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DA21A8-EDD0-4997-89F9-54690B2379B3}"/>
              </a:ext>
            </a:extLst>
          </p:cNvPr>
          <p:cNvSpPr/>
          <p:nvPr/>
        </p:nvSpPr>
        <p:spPr>
          <a:xfrm>
            <a:off x="1004083" y="5237905"/>
            <a:ext cx="4872363" cy="4917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573C1-C38B-42B3-93B2-4CA468589D5C}"/>
              </a:ext>
            </a:extLst>
          </p:cNvPr>
          <p:cNvSpPr/>
          <p:nvPr/>
        </p:nvSpPr>
        <p:spPr>
          <a:xfrm>
            <a:off x="993578" y="1628800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4E385D-4346-46E5-B222-8F894A93BAFD}"/>
              </a:ext>
            </a:extLst>
          </p:cNvPr>
          <p:cNvSpPr/>
          <p:nvPr/>
        </p:nvSpPr>
        <p:spPr>
          <a:xfrm>
            <a:off x="983073" y="2350621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DE5FFD-EFBC-45EF-8760-AB6E86496DAF}"/>
              </a:ext>
            </a:extLst>
          </p:cNvPr>
          <p:cNvSpPr/>
          <p:nvPr/>
        </p:nvSpPr>
        <p:spPr>
          <a:xfrm>
            <a:off x="972568" y="3072442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8B86D9-57C8-4324-AD19-D465817B1B30}"/>
              </a:ext>
            </a:extLst>
          </p:cNvPr>
          <p:cNvSpPr/>
          <p:nvPr/>
        </p:nvSpPr>
        <p:spPr>
          <a:xfrm>
            <a:off x="962063" y="3794263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7651DF-926B-4DE5-A238-00A7A13835FD}"/>
              </a:ext>
            </a:extLst>
          </p:cNvPr>
          <p:cNvSpPr/>
          <p:nvPr/>
        </p:nvSpPr>
        <p:spPr>
          <a:xfrm>
            <a:off x="951558" y="4516084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7B8050-E953-4FC7-AEC7-2AC35899C46A}"/>
              </a:ext>
            </a:extLst>
          </p:cNvPr>
          <p:cNvSpPr/>
          <p:nvPr/>
        </p:nvSpPr>
        <p:spPr>
          <a:xfrm>
            <a:off x="941053" y="5237905"/>
            <a:ext cx="511390" cy="491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B4C57-5D9D-48D3-94B3-A551A3A01396}"/>
              </a:ext>
            </a:extLst>
          </p:cNvPr>
          <p:cNvSpPr txBox="1"/>
          <p:nvPr/>
        </p:nvSpPr>
        <p:spPr>
          <a:xfrm>
            <a:off x="1535298" y="1741249"/>
            <a:ext cx="1395254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회사소개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821C5-E9F4-4BE0-8013-1E7D1D1BD1D2}"/>
              </a:ext>
            </a:extLst>
          </p:cNvPr>
          <p:cNvSpPr txBox="1"/>
          <p:nvPr/>
        </p:nvSpPr>
        <p:spPr>
          <a:xfrm>
            <a:off x="1512352" y="2479813"/>
            <a:ext cx="2775824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2400" b="1" spc="-40" dirty="0">
                <a:latin typeface="+mn-lt"/>
                <a:ea typeface="+mn-ea"/>
                <a:cs typeface="Arial" pitchFamily="34" charset="0"/>
              </a:rPr>
              <a:t>SWOT </a:t>
            </a: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및 추진방향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B15883-22B5-4512-A3F8-F400F6FA45C6}"/>
              </a:ext>
            </a:extLst>
          </p:cNvPr>
          <p:cNvSpPr txBox="1"/>
          <p:nvPr/>
        </p:nvSpPr>
        <p:spPr>
          <a:xfrm>
            <a:off x="1504968" y="3181409"/>
            <a:ext cx="3116238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주요고객 및 생산제품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31D02C-074B-4F50-9498-61D66F3E5CB0}"/>
              </a:ext>
            </a:extLst>
          </p:cNvPr>
          <p:cNvSpPr txBox="1"/>
          <p:nvPr/>
        </p:nvSpPr>
        <p:spPr>
          <a:xfrm>
            <a:off x="1519670" y="3923455"/>
            <a:ext cx="1920719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취득 </a:t>
            </a:r>
            <a:r>
              <a:rPr kumimoji="0" lang="en-US" altLang="ko-KR" sz="2400" b="1" spc="-40" dirty="0">
                <a:latin typeface="+mn-lt"/>
                <a:ea typeface="+mn-ea"/>
                <a:cs typeface="Arial" pitchFamily="34" charset="0"/>
              </a:rPr>
              <a:t>License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14B1BF-2D23-4EBD-B47F-D2040506942C}"/>
              </a:ext>
            </a:extLst>
          </p:cNvPr>
          <p:cNvSpPr txBox="1"/>
          <p:nvPr/>
        </p:nvSpPr>
        <p:spPr>
          <a:xfrm>
            <a:off x="1483958" y="4640053"/>
            <a:ext cx="1395254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설비현황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06833D-A28B-4A65-92E0-32D9950BF24E}"/>
              </a:ext>
            </a:extLst>
          </p:cNvPr>
          <p:cNvSpPr txBox="1"/>
          <p:nvPr/>
        </p:nvSpPr>
        <p:spPr>
          <a:xfrm>
            <a:off x="1448246" y="5356651"/>
            <a:ext cx="789960" cy="358234"/>
          </a:xfrm>
          <a:prstGeom prst="rect">
            <a:avLst/>
          </a:prstGeom>
        </p:spPr>
        <p:txBody>
          <a:bodyPr wrap="squar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2400" b="1" spc="-40" dirty="0">
                <a:latin typeface="+mn-lt"/>
                <a:ea typeface="+mn-ea"/>
                <a:cs typeface="Arial" pitchFamily="34" charset="0"/>
              </a:rPr>
              <a:t>위치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3B0A50-CAAC-4391-A5FE-ED2ECBA01557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</p:spTree>
    <p:extLst>
      <p:ext uri="{BB962C8B-B14F-4D97-AF65-F5344CB8AC3E}">
        <p14:creationId xmlns:p14="http://schemas.microsoft.com/office/powerpoint/2010/main" val="31045531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202835" y="260647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57361" y="273828"/>
            <a:ext cx="7105526" cy="12388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주요 제품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(1)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en-US" altLang="ko-KR" sz="3600" b="1" dirty="0">
                <a:solidFill>
                  <a:sysClr val="windowText" lastClr="000000"/>
                </a:solidFill>
              </a:rPr>
              <a:t>T-Cable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(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주행케이블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)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765030A-4289-4204-A5FE-8D9EED566BA7}"/>
              </a:ext>
            </a:extLst>
          </p:cNvPr>
          <p:cNvSpPr/>
          <p:nvPr/>
        </p:nvSpPr>
        <p:spPr>
          <a:xfrm>
            <a:off x="4308539" y="1916832"/>
            <a:ext cx="1512168" cy="648072"/>
          </a:xfrm>
          <a:prstGeom prst="rightArrow">
            <a:avLst/>
          </a:prstGeom>
          <a:solidFill>
            <a:srgbClr val="F7B90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리본: 위로 기울어짐 10">
            <a:extLst>
              <a:ext uri="{FF2B5EF4-FFF2-40B4-BE49-F238E27FC236}">
                <a16:creationId xmlns:a16="http://schemas.microsoft.com/office/drawing/2014/main" id="{C9C8AF9D-8509-4413-B061-8CEC1141F844}"/>
              </a:ext>
            </a:extLst>
          </p:cNvPr>
          <p:cNvSpPr/>
          <p:nvPr/>
        </p:nvSpPr>
        <p:spPr>
          <a:xfrm>
            <a:off x="6503300" y="982198"/>
            <a:ext cx="2640241" cy="34832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절단</a:t>
            </a:r>
          </a:p>
        </p:txBody>
      </p:sp>
      <p:pic>
        <p:nvPicPr>
          <p:cNvPr id="5" name="그림 4" descr="실외, 대지이(가) 표시된 사진&#10;&#10;자동 생성된 설명">
            <a:extLst>
              <a:ext uri="{FF2B5EF4-FFF2-40B4-BE49-F238E27FC236}">
                <a16:creationId xmlns:a16="http://schemas.microsoft.com/office/drawing/2014/main" id="{28D85889-ADAD-4858-9C6F-F8A2A5C1AA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" b="16043"/>
          <a:stretch/>
        </p:blipFill>
        <p:spPr>
          <a:xfrm>
            <a:off x="1064567" y="1423403"/>
            <a:ext cx="2741023" cy="1882756"/>
          </a:xfrm>
          <a:prstGeom prst="rect">
            <a:avLst/>
          </a:prstGeom>
        </p:spPr>
      </p:pic>
      <p:pic>
        <p:nvPicPr>
          <p:cNvPr id="7" name="그림 6" descr="실내, 컴퓨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CA08AAED-DD29-47E6-9869-674EE7F69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t="15172" r="1957" b="13429"/>
          <a:stretch/>
        </p:blipFill>
        <p:spPr>
          <a:xfrm>
            <a:off x="3924559" y="4191996"/>
            <a:ext cx="2232248" cy="2046227"/>
          </a:xfrm>
          <a:prstGeom prst="rect">
            <a:avLst/>
          </a:prstGeom>
        </p:spPr>
      </p:pic>
      <p:pic>
        <p:nvPicPr>
          <p:cNvPr id="9" name="그림 8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1E49FA73-0B3D-4786-8CD3-E7A01986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r="5623" b="24774"/>
          <a:stretch/>
        </p:blipFill>
        <p:spPr>
          <a:xfrm>
            <a:off x="617839" y="4179415"/>
            <a:ext cx="2492670" cy="2062166"/>
          </a:xfrm>
          <a:prstGeom prst="rect">
            <a:avLst/>
          </a:prstGeom>
        </p:spPr>
      </p:pic>
      <p:pic>
        <p:nvPicPr>
          <p:cNvPr id="12" name="그림 11" descr="앉아있는, 실내, 대지이(가) 표시된 사진&#10;&#10;자동 생성된 설명">
            <a:extLst>
              <a:ext uri="{FF2B5EF4-FFF2-40B4-BE49-F238E27FC236}">
                <a16:creationId xmlns:a16="http://schemas.microsoft.com/office/drawing/2014/main" id="{007767FA-95E2-4271-B38A-7A3974E557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60" y="1432154"/>
            <a:ext cx="1512169" cy="1882756"/>
          </a:xfrm>
          <a:prstGeom prst="rect">
            <a:avLst/>
          </a:prstGeom>
        </p:spPr>
      </p:pic>
      <p:pic>
        <p:nvPicPr>
          <p:cNvPr id="22" name="그림 21" descr="실내, 벽, 테이블, 바닥이(가) 표시된 사진&#10;&#10;자동 생성된 설명">
            <a:extLst>
              <a:ext uri="{FF2B5EF4-FFF2-40B4-BE49-F238E27FC236}">
                <a16:creationId xmlns:a16="http://schemas.microsoft.com/office/drawing/2014/main" id="{D4C945F3-2FC7-42AF-BFCB-DECB4CAC85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8" b="10101"/>
          <a:stretch/>
        </p:blipFill>
        <p:spPr>
          <a:xfrm>
            <a:off x="6825208" y="4199346"/>
            <a:ext cx="2792688" cy="2046227"/>
          </a:xfrm>
          <a:prstGeom prst="rect">
            <a:avLst/>
          </a:prstGeom>
        </p:spPr>
      </p:pic>
      <p:sp>
        <p:nvSpPr>
          <p:cNvPr id="27" name="리본: 위로 기울어짐 26">
            <a:extLst>
              <a:ext uri="{FF2B5EF4-FFF2-40B4-BE49-F238E27FC236}">
                <a16:creationId xmlns:a16="http://schemas.microsoft.com/office/drawing/2014/main" id="{5CF9BB0C-6ED7-4AE2-AD0F-9BEA3BE24359}"/>
              </a:ext>
            </a:extLst>
          </p:cNvPr>
          <p:cNvSpPr/>
          <p:nvPr/>
        </p:nvSpPr>
        <p:spPr>
          <a:xfrm>
            <a:off x="493662" y="3725046"/>
            <a:ext cx="2616847" cy="348326"/>
          </a:xfrm>
          <a:prstGeom prst="ribbon2">
            <a:avLst>
              <a:gd name="adj1" fmla="val 21277"/>
              <a:gd name="adj2" fmla="val 50000"/>
            </a:avLst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완제품</a:t>
            </a:r>
          </a:p>
        </p:txBody>
      </p:sp>
      <p:sp>
        <p:nvSpPr>
          <p:cNvPr id="28" name="리본: 위로 기울어짐 27">
            <a:extLst>
              <a:ext uri="{FF2B5EF4-FFF2-40B4-BE49-F238E27FC236}">
                <a16:creationId xmlns:a16="http://schemas.microsoft.com/office/drawing/2014/main" id="{20CB54CB-488C-4E1D-B1CB-04BC0EC2E961}"/>
              </a:ext>
            </a:extLst>
          </p:cNvPr>
          <p:cNvSpPr/>
          <p:nvPr/>
        </p:nvSpPr>
        <p:spPr>
          <a:xfrm>
            <a:off x="3815298" y="3725046"/>
            <a:ext cx="2498649" cy="348326"/>
          </a:xfrm>
          <a:prstGeom prst="ribbon2">
            <a:avLst>
              <a:gd name="adj1" fmla="val 21277"/>
              <a:gd name="adj2" fmla="val 50000"/>
            </a:avLst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결선검사</a:t>
            </a:r>
          </a:p>
        </p:txBody>
      </p:sp>
      <p:sp>
        <p:nvSpPr>
          <p:cNvPr id="30" name="리본: 위로 기울어짐 29">
            <a:extLst>
              <a:ext uri="{FF2B5EF4-FFF2-40B4-BE49-F238E27FC236}">
                <a16:creationId xmlns:a16="http://schemas.microsoft.com/office/drawing/2014/main" id="{D84CC17F-FA0B-4F3F-9C96-750B9B176D36}"/>
              </a:ext>
            </a:extLst>
          </p:cNvPr>
          <p:cNvSpPr/>
          <p:nvPr/>
        </p:nvSpPr>
        <p:spPr>
          <a:xfrm>
            <a:off x="6913127" y="3735328"/>
            <a:ext cx="2616848" cy="327762"/>
          </a:xfrm>
          <a:prstGeom prst="ribbon2">
            <a:avLst>
              <a:gd name="adj1" fmla="val 21277"/>
              <a:gd name="adj2" fmla="val 50000"/>
            </a:avLst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탈피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41DC925-8050-4858-922A-7719477AD575}"/>
              </a:ext>
            </a:extLst>
          </p:cNvPr>
          <p:cNvSpPr/>
          <p:nvPr/>
        </p:nvSpPr>
        <p:spPr>
          <a:xfrm rot="10800000">
            <a:off x="6192760" y="5017489"/>
            <a:ext cx="834654" cy="59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B90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리본: 위로 기울어짐 33">
            <a:extLst>
              <a:ext uri="{FF2B5EF4-FFF2-40B4-BE49-F238E27FC236}">
                <a16:creationId xmlns:a16="http://schemas.microsoft.com/office/drawing/2014/main" id="{70FE2D52-A502-4742-9D9D-E4E23BF2FA90}"/>
              </a:ext>
            </a:extLst>
          </p:cNvPr>
          <p:cNvSpPr/>
          <p:nvPr/>
        </p:nvSpPr>
        <p:spPr>
          <a:xfrm>
            <a:off x="1196007" y="986218"/>
            <a:ext cx="2640241" cy="34832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EVVF-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35" name="그림 34" descr="KakaoTalk_20190324_233617006.jpg">
            <a:extLst>
              <a:ext uri="{FF2B5EF4-FFF2-40B4-BE49-F238E27FC236}">
                <a16:creationId xmlns:a16="http://schemas.microsoft.com/office/drawing/2014/main" id="{52222908-4DFC-491E-A738-7FDE1C0B1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3" t="4703" r="1010" b="1221"/>
          <a:stretch/>
        </p:blipFill>
        <p:spPr>
          <a:xfrm>
            <a:off x="7822116" y="1432154"/>
            <a:ext cx="1512169" cy="1874005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AEEA346-A99D-4F63-B404-8AA9ECC1882C}"/>
              </a:ext>
            </a:extLst>
          </p:cNvPr>
          <p:cNvSpPr/>
          <p:nvPr/>
        </p:nvSpPr>
        <p:spPr>
          <a:xfrm rot="5400000">
            <a:off x="7392499" y="2908725"/>
            <a:ext cx="864099" cy="5936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8866265-6BE2-49F0-9275-3F01C86AC382}"/>
              </a:ext>
            </a:extLst>
          </p:cNvPr>
          <p:cNvSpPr/>
          <p:nvPr/>
        </p:nvSpPr>
        <p:spPr>
          <a:xfrm rot="10800000">
            <a:off x="2961865" y="5017490"/>
            <a:ext cx="889062" cy="598012"/>
          </a:xfrm>
          <a:prstGeom prst="rightArrow">
            <a:avLst/>
          </a:prstGeom>
          <a:solidFill>
            <a:srgbClr val="F7B90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1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7347477" cy="12388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제품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(2) :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ysClr val="windowText" lastClr="000000"/>
                </a:solidFill>
              </a:rPr>
              <a:t>Hoistway</a:t>
            </a:r>
            <a:r>
              <a:rPr lang="en-US" altLang="ko-KR" sz="3600" b="1" dirty="0">
                <a:solidFill>
                  <a:sysClr val="windowText" lastClr="000000"/>
                </a:solidFill>
              </a:rPr>
              <a:t> wire </a:t>
            </a:r>
            <a:r>
              <a:rPr lang="en-US" altLang="ko-KR" sz="2000" b="1" dirty="0">
                <a:solidFill>
                  <a:sysClr val="windowText" lastClr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solidFill>
                  <a:sysClr val="windowText" lastClr="000000"/>
                </a:solidFill>
                <a:ea typeface="맑은 고딕" panose="020B0503020000020004" pitchFamily="50" charset="-127"/>
              </a:rPr>
              <a:t>승강로</a:t>
            </a:r>
            <a:r>
              <a:rPr lang="ko-KR" altLang="en-US" sz="2000" b="1" dirty="0">
                <a:solidFill>
                  <a:sysClr val="windowText" lastClr="000000"/>
                </a:solidFill>
                <a:ea typeface="맑은 고딕" panose="020B0503020000020004" pitchFamily="50" charset="-127"/>
              </a:rPr>
              <a:t> 전선</a:t>
            </a:r>
            <a:r>
              <a:rPr lang="en-US" altLang="ko-KR" sz="2000" b="1" dirty="0">
                <a:solidFill>
                  <a:sysClr val="windowText" lastClr="000000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solidFill>
                <a:sysClr val="windowText" lastClr="000000"/>
              </a:solidFill>
              <a:ea typeface="맑은 고딕" panose="020B0503020000020004" pitchFamily="50" charset="-127"/>
            </a:endParaRPr>
          </a:p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리본: 위로 기울어짐 2">
            <a:extLst>
              <a:ext uri="{FF2B5EF4-FFF2-40B4-BE49-F238E27FC236}">
                <a16:creationId xmlns:a16="http://schemas.microsoft.com/office/drawing/2014/main" id="{1E440DB3-7D34-4234-A2F7-C3EC1C76DB15}"/>
              </a:ext>
            </a:extLst>
          </p:cNvPr>
          <p:cNvSpPr/>
          <p:nvPr/>
        </p:nvSpPr>
        <p:spPr>
          <a:xfrm>
            <a:off x="1211062" y="985518"/>
            <a:ext cx="1838864" cy="324609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EVV(E)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리본: 위로 기울어짐 10">
            <a:extLst>
              <a:ext uri="{FF2B5EF4-FFF2-40B4-BE49-F238E27FC236}">
                <a16:creationId xmlns:a16="http://schemas.microsoft.com/office/drawing/2014/main" id="{C9C8AF9D-8509-4413-B061-8CEC1141F844}"/>
              </a:ext>
            </a:extLst>
          </p:cNvPr>
          <p:cNvSpPr/>
          <p:nvPr/>
        </p:nvSpPr>
        <p:spPr>
          <a:xfrm>
            <a:off x="4053849" y="994825"/>
            <a:ext cx="2057760" cy="324608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절단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그림 4" descr="배럴, 시험관, 실내이(가) 표시된 사진&#10;&#10;자동 생성된 설명">
            <a:extLst>
              <a:ext uri="{FF2B5EF4-FFF2-40B4-BE49-F238E27FC236}">
                <a16:creationId xmlns:a16="http://schemas.microsoft.com/office/drawing/2014/main" id="{BCB63C5B-1280-4A9F-95C3-2BF2F63A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0" r="-798" b="10500"/>
          <a:stretch/>
        </p:blipFill>
        <p:spPr>
          <a:xfrm>
            <a:off x="1069547" y="1399486"/>
            <a:ext cx="2259734" cy="2051849"/>
          </a:xfrm>
          <a:prstGeom prst="rect">
            <a:avLst/>
          </a:prstGeom>
        </p:spPr>
      </p:pic>
      <p:pic>
        <p:nvPicPr>
          <p:cNvPr id="7" name="그림 6" descr="의자, 테이블, 앉아있는, 실내이(가) 표시된 사진&#10;&#10;자동 생성된 설명">
            <a:extLst>
              <a:ext uri="{FF2B5EF4-FFF2-40B4-BE49-F238E27FC236}">
                <a16:creationId xmlns:a16="http://schemas.microsoft.com/office/drawing/2014/main" id="{D3E90BD7-542D-47F5-8399-0FBCD50B0B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r="-400" b="23750"/>
          <a:stretch/>
        </p:blipFill>
        <p:spPr>
          <a:xfrm>
            <a:off x="3759336" y="1438313"/>
            <a:ext cx="2541467" cy="864096"/>
          </a:xfrm>
          <a:prstGeom prst="rect">
            <a:avLst/>
          </a:prstGeom>
        </p:spPr>
      </p:pic>
      <p:pic>
        <p:nvPicPr>
          <p:cNvPr id="9" name="그림 8" descr="실내, 테이블, 케이블, 주방이(가) 표시된 사진&#10;&#10;자동 생성된 설명">
            <a:extLst>
              <a:ext uri="{FF2B5EF4-FFF2-40B4-BE49-F238E27FC236}">
                <a16:creationId xmlns:a16="http://schemas.microsoft.com/office/drawing/2014/main" id="{BA516BDF-2732-42D5-B20E-38ED44E2E1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614" r="1000" b="31100"/>
          <a:stretch/>
        </p:blipFill>
        <p:spPr>
          <a:xfrm>
            <a:off x="6801611" y="1494039"/>
            <a:ext cx="2429170" cy="1996122"/>
          </a:xfrm>
          <a:prstGeom prst="rect">
            <a:avLst/>
          </a:prstGeom>
        </p:spPr>
      </p:pic>
      <p:pic>
        <p:nvPicPr>
          <p:cNvPr id="12" name="그림 11" descr="대지, 실내, 바닥, 테이블이(가) 표시된 사진&#10;&#10;자동 생성된 설명">
            <a:extLst>
              <a:ext uri="{FF2B5EF4-FFF2-40B4-BE49-F238E27FC236}">
                <a16:creationId xmlns:a16="http://schemas.microsoft.com/office/drawing/2014/main" id="{D906B7DA-3B21-4750-8C33-9966E58987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14300"/>
          <a:stretch/>
        </p:blipFill>
        <p:spPr>
          <a:xfrm>
            <a:off x="6795691" y="4077072"/>
            <a:ext cx="2429170" cy="1996122"/>
          </a:xfrm>
          <a:prstGeom prst="rect">
            <a:avLst/>
          </a:prstGeom>
        </p:spPr>
      </p:pic>
      <p:pic>
        <p:nvPicPr>
          <p:cNvPr id="15" name="그림 14" descr="실내, 대지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3562294-D876-4DC9-9F45-33719C9B57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r="3539" b="11307"/>
          <a:stretch/>
        </p:blipFill>
        <p:spPr>
          <a:xfrm>
            <a:off x="814251" y="4152662"/>
            <a:ext cx="2549102" cy="1921775"/>
          </a:xfrm>
          <a:prstGeom prst="rect">
            <a:avLst/>
          </a:prstGeom>
        </p:spPr>
      </p:pic>
      <p:sp>
        <p:nvSpPr>
          <p:cNvPr id="19" name="리본: 위로 기울어짐 18">
            <a:extLst>
              <a:ext uri="{FF2B5EF4-FFF2-40B4-BE49-F238E27FC236}">
                <a16:creationId xmlns:a16="http://schemas.microsoft.com/office/drawing/2014/main" id="{512C57EB-22C2-42AE-8168-4A81BA07CE6A}"/>
              </a:ext>
            </a:extLst>
          </p:cNvPr>
          <p:cNvSpPr/>
          <p:nvPr/>
        </p:nvSpPr>
        <p:spPr>
          <a:xfrm>
            <a:off x="6950602" y="994825"/>
            <a:ext cx="2131188" cy="324608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재단</a:t>
            </a:r>
          </a:p>
        </p:txBody>
      </p:sp>
      <p:pic>
        <p:nvPicPr>
          <p:cNvPr id="18" name="그림 17" descr="실내, 테이블, 노트북이(가) 표시된 사진&#10;&#10;자동 생성된 설명">
            <a:extLst>
              <a:ext uri="{FF2B5EF4-FFF2-40B4-BE49-F238E27FC236}">
                <a16:creationId xmlns:a16="http://schemas.microsoft.com/office/drawing/2014/main" id="{2DBCDABA-4255-40DE-A437-31CC7D7570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36" y="4126181"/>
            <a:ext cx="2619023" cy="194825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5B3E1AA-BDE6-4646-8C97-15A30B0F1276}"/>
              </a:ext>
            </a:extLst>
          </p:cNvPr>
          <p:cNvSpPr/>
          <p:nvPr/>
        </p:nvSpPr>
        <p:spPr>
          <a:xfrm rot="5400000">
            <a:off x="7727417" y="3250513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리본: 위로 기울어짐 23">
            <a:extLst>
              <a:ext uri="{FF2B5EF4-FFF2-40B4-BE49-F238E27FC236}">
                <a16:creationId xmlns:a16="http://schemas.microsoft.com/office/drawing/2014/main" id="{FB723A01-F963-4C20-A495-E571F86313AD}"/>
              </a:ext>
            </a:extLst>
          </p:cNvPr>
          <p:cNvSpPr/>
          <p:nvPr/>
        </p:nvSpPr>
        <p:spPr>
          <a:xfrm>
            <a:off x="3911657" y="3711486"/>
            <a:ext cx="2199952" cy="31615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결선작업</a:t>
            </a:r>
          </a:p>
        </p:txBody>
      </p:sp>
      <p:sp>
        <p:nvSpPr>
          <p:cNvPr id="25" name="리본: 위로 기울어짐 24">
            <a:extLst>
              <a:ext uri="{FF2B5EF4-FFF2-40B4-BE49-F238E27FC236}">
                <a16:creationId xmlns:a16="http://schemas.microsoft.com/office/drawing/2014/main" id="{E9BEE060-E182-426B-9F4E-DF7B101EF36D}"/>
              </a:ext>
            </a:extLst>
          </p:cNvPr>
          <p:cNvSpPr/>
          <p:nvPr/>
        </p:nvSpPr>
        <p:spPr>
          <a:xfrm>
            <a:off x="965261" y="3670856"/>
            <a:ext cx="1969207" cy="38058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완제품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852815A-C0E0-4ED2-8DEA-BCF18260FD51}"/>
              </a:ext>
            </a:extLst>
          </p:cNvPr>
          <p:cNvSpPr/>
          <p:nvPr/>
        </p:nvSpPr>
        <p:spPr>
          <a:xfrm rot="10800000">
            <a:off x="6178129" y="4668261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6981842-35C2-4031-9687-92456AA93D19}"/>
              </a:ext>
            </a:extLst>
          </p:cNvPr>
          <p:cNvSpPr/>
          <p:nvPr/>
        </p:nvSpPr>
        <p:spPr>
          <a:xfrm rot="10800000">
            <a:off x="3044522" y="4643085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 descr="KakaoTalk_20190324_233617548.jpg">
            <a:extLst>
              <a:ext uri="{FF2B5EF4-FFF2-40B4-BE49-F238E27FC236}">
                <a16:creationId xmlns:a16="http://schemas.microsoft.com/office/drawing/2014/main" id="{26516C14-3DE9-49EA-9E34-D59998C35F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797" r="3260"/>
          <a:stretch/>
        </p:blipFill>
        <p:spPr>
          <a:xfrm>
            <a:off x="3722297" y="2423654"/>
            <a:ext cx="2578506" cy="954744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765030A-4289-4204-A5FE-8D9EED566BA7}"/>
              </a:ext>
            </a:extLst>
          </p:cNvPr>
          <p:cNvSpPr/>
          <p:nvPr/>
        </p:nvSpPr>
        <p:spPr>
          <a:xfrm>
            <a:off x="3192675" y="2036930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FD83EAA-1939-4EFE-878D-0E3957047FFA}"/>
              </a:ext>
            </a:extLst>
          </p:cNvPr>
          <p:cNvSpPr/>
          <p:nvPr/>
        </p:nvSpPr>
        <p:spPr>
          <a:xfrm>
            <a:off x="6161909" y="2086360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7851533" cy="12388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제품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(3) :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ysClr val="windowText" lastClr="000000"/>
                </a:solidFill>
              </a:rPr>
              <a:t>MACHINE ROOM </a:t>
            </a:r>
            <a:r>
              <a:rPr lang="en-US" altLang="ko-KR" sz="2000" b="1" dirty="0">
                <a:solidFill>
                  <a:sysClr val="windowText" lastClr="000000"/>
                </a:solidFill>
              </a:rPr>
              <a:t>(</a:t>
            </a:r>
            <a:r>
              <a:rPr lang="ko-KR" altLang="en-US" sz="2000" b="1" dirty="0">
                <a:solidFill>
                  <a:sysClr val="windowText" lastClr="000000"/>
                </a:solidFill>
              </a:rPr>
              <a:t>절단기</a:t>
            </a:r>
            <a:r>
              <a:rPr lang="en-US" altLang="ko-KR" sz="2000" b="1" dirty="0">
                <a:solidFill>
                  <a:sysClr val="windowText" lastClr="000000"/>
                </a:solidFill>
              </a:rPr>
              <a:t>)</a:t>
            </a:r>
            <a:endParaRPr lang="ko-KR" altLang="en-US" sz="2800" b="1" dirty="0">
              <a:solidFill>
                <a:sysClr val="windowText" lastClr="000000"/>
              </a:solidFill>
            </a:endParaRPr>
          </a:p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리본: 위로 기울어짐 2">
            <a:extLst>
              <a:ext uri="{FF2B5EF4-FFF2-40B4-BE49-F238E27FC236}">
                <a16:creationId xmlns:a16="http://schemas.microsoft.com/office/drawing/2014/main" id="{1E440DB3-7D34-4234-A2F7-C3EC1C76DB15}"/>
              </a:ext>
            </a:extLst>
          </p:cNvPr>
          <p:cNvSpPr/>
          <p:nvPr/>
        </p:nvSpPr>
        <p:spPr>
          <a:xfrm>
            <a:off x="1030432" y="1029875"/>
            <a:ext cx="1838864" cy="324609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VCTF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리본: 위로 기울어짐 10">
            <a:extLst>
              <a:ext uri="{FF2B5EF4-FFF2-40B4-BE49-F238E27FC236}">
                <a16:creationId xmlns:a16="http://schemas.microsoft.com/office/drawing/2014/main" id="{C9C8AF9D-8509-4413-B061-8CEC1141F844}"/>
              </a:ext>
            </a:extLst>
          </p:cNvPr>
          <p:cNvSpPr/>
          <p:nvPr/>
        </p:nvSpPr>
        <p:spPr>
          <a:xfrm>
            <a:off x="4020729" y="1046641"/>
            <a:ext cx="2057760" cy="324608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재단기</a:t>
            </a:r>
          </a:p>
        </p:txBody>
      </p:sp>
      <p:sp>
        <p:nvSpPr>
          <p:cNvPr id="19" name="리본: 위로 기울어짐 18">
            <a:extLst>
              <a:ext uri="{FF2B5EF4-FFF2-40B4-BE49-F238E27FC236}">
                <a16:creationId xmlns:a16="http://schemas.microsoft.com/office/drawing/2014/main" id="{512C57EB-22C2-42AE-8168-4A81BA07CE6A}"/>
              </a:ext>
            </a:extLst>
          </p:cNvPr>
          <p:cNvSpPr/>
          <p:nvPr/>
        </p:nvSpPr>
        <p:spPr>
          <a:xfrm>
            <a:off x="7070284" y="1050017"/>
            <a:ext cx="2131188" cy="324608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절단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765030A-4289-4204-A5FE-8D9EED566BA7}"/>
              </a:ext>
            </a:extLst>
          </p:cNvPr>
          <p:cNvSpPr/>
          <p:nvPr/>
        </p:nvSpPr>
        <p:spPr>
          <a:xfrm>
            <a:off x="3049926" y="2086360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FD83EAA-1939-4EFE-878D-0E3957047FFA}"/>
              </a:ext>
            </a:extLst>
          </p:cNvPr>
          <p:cNvSpPr/>
          <p:nvPr/>
        </p:nvSpPr>
        <p:spPr>
          <a:xfrm>
            <a:off x="6126019" y="2086360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5B3E1AA-BDE6-4646-8C97-15A30B0F1276}"/>
              </a:ext>
            </a:extLst>
          </p:cNvPr>
          <p:cNvSpPr/>
          <p:nvPr/>
        </p:nvSpPr>
        <p:spPr>
          <a:xfrm rot="5400000">
            <a:off x="7120424" y="3394451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리본: 위로 기울어짐 23">
            <a:extLst>
              <a:ext uri="{FF2B5EF4-FFF2-40B4-BE49-F238E27FC236}">
                <a16:creationId xmlns:a16="http://schemas.microsoft.com/office/drawing/2014/main" id="{FB723A01-F963-4C20-A495-E571F86313AD}"/>
              </a:ext>
            </a:extLst>
          </p:cNvPr>
          <p:cNvSpPr/>
          <p:nvPr/>
        </p:nvSpPr>
        <p:spPr>
          <a:xfrm>
            <a:off x="3911657" y="3711486"/>
            <a:ext cx="2199952" cy="31615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결선작업</a:t>
            </a:r>
          </a:p>
        </p:txBody>
      </p:sp>
      <p:sp>
        <p:nvSpPr>
          <p:cNvPr id="25" name="리본: 위로 기울어짐 24">
            <a:extLst>
              <a:ext uri="{FF2B5EF4-FFF2-40B4-BE49-F238E27FC236}">
                <a16:creationId xmlns:a16="http://schemas.microsoft.com/office/drawing/2014/main" id="{E9BEE060-E182-426B-9F4E-DF7B101EF36D}"/>
              </a:ext>
            </a:extLst>
          </p:cNvPr>
          <p:cNvSpPr/>
          <p:nvPr/>
        </p:nvSpPr>
        <p:spPr>
          <a:xfrm>
            <a:off x="965261" y="3670856"/>
            <a:ext cx="1969207" cy="380586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완제품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852815A-C0E0-4ED2-8DEA-BCF18260FD51}"/>
              </a:ext>
            </a:extLst>
          </p:cNvPr>
          <p:cNvSpPr/>
          <p:nvPr/>
        </p:nvSpPr>
        <p:spPr>
          <a:xfrm rot="10800000">
            <a:off x="6134959" y="4690961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6981842-35C2-4031-9687-92456AA93D19}"/>
              </a:ext>
            </a:extLst>
          </p:cNvPr>
          <p:cNvSpPr/>
          <p:nvPr/>
        </p:nvSpPr>
        <p:spPr>
          <a:xfrm rot="10800000">
            <a:off x="2970567" y="4668261"/>
            <a:ext cx="800844" cy="864096"/>
          </a:xfrm>
          <a:prstGeom prst="rightArrow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실내, 테이블, 음식, 앉아있는이(가) 표시된 사진&#10;&#10;자동 생성된 설명">
            <a:extLst>
              <a:ext uri="{FF2B5EF4-FFF2-40B4-BE49-F238E27FC236}">
                <a16:creationId xmlns:a16="http://schemas.microsoft.com/office/drawing/2014/main" id="{A9A2F3C5-1568-4520-8309-0EEB3582A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2" y="1540036"/>
            <a:ext cx="1969207" cy="1851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F8AA7E-8EBB-4F72-963A-B2E617EA6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3" y="1599175"/>
            <a:ext cx="2171733" cy="1016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5BD6D3-2A2B-4892-8A6F-4B84C40B4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92" y="1569605"/>
            <a:ext cx="2238719" cy="1792772"/>
          </a:xfrm>
          <a:prstGeom prst="rect">
            <a:avLst/>
          </a:prstGeom>
        </p:spPr>
      </p:pic>
      <p:pic>
        <p:nvPicPr>
          <p:cNvPr id="21" name="그림 20" descr="앉아있는이(가) 표시된 사진&#10;&#10;자동 생성된 설명">
            <a:extLst>
              <a:ext uri="{FF2B5EF4-FFF2-40B4-BE49-F238E27FC236}">
                <a16:creationId xmlns:a16="http://schemas.microsoft.com/office/drawing/2014/main" id="{41F193A9-CDA5-4A7E-AFDA-383AC50D33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3"/>
          <a:stretch/>
        </p:blipFill>
        <p:spPr>
          <a:xfrm>
            <a:off x="3888903" y="4241901"/>
            <a:ext cx="2171733" cy="1792772"/>
          </a:xfrm>
          <a:prstGeom prst="rect">
            <a:avLst/>
          </a:prstGeom>
        </p:spPr>
      </p:pic>
      <p:pic>
        <p:nvPicPr>
          <p:cNvPr id="29" name="그림 28" descr="실내, 바닥이(가) 표시된 사진&#10;&#10;자동 생성된 설명">
            <a:extLst>
              <a:ext uri="{FF2B5EF4-FFF2-40B4-BE49-F238E27FC236}">
                <a16:creationId xmlns:a16="http://schemas.microsoft.com/office/drawing/2014/main" id="{0392A129-2BBC-4DBC-998E-C55114DDDD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1049" r="36284" b="24402"/>
          <a:stretch/>
        </p:blipFill>
        <p:spPr>
          <a:xfrm>
            <a:off x="934792" y="4241900"/>
            <a:ext cx="1992847" cy="1792774"/>
          </a:xfrm>
          <a:prstGeom prst="rect">
            <a:avLst/>
          </a:prstGeom>
        </p:spPr>
      </p:pic>
      <p:pic>
        <p:nvPicPr>
          <p:cNvPr id="31" name="그림 30" descr="실내, 의류, 벽, 바닥이(가) 표시된 사진&#10;&#10;자동 생성된 설명">
            <a:extLst>
              <a:ext uri="{FF2B5EF4-FFF2-40B4-BE49-F238E27FC236}">
                <a16:creationId xmlns:a16="http://schemas.microsoft.com/office/drawing/2014/main" id="{78118322-D9CB-4B5E-849A-02E582DCDB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52" y="4246462"/>
            <a:ext cx="2238719" cy="1792773"/>
          </a:xfrm>
          <a:prstGeom prst="rect">
            <a:avLst/>
          </a:prstGeom>
        </p:spPr>
      </p:pic>
      <p:sp>
        <p:nvSpPr>
          <p:cNvPr id="34" name="리본: 위로 기울어짐 33">
            <a:extLst>
              <a:ext uri="{FF2B5EF4-FFF2-40B4-BE49-F238E27FC236}">
                <a16:creationId xmlns:a16="http://schemas.microsoft.com/office/drawing/2014/main" id="{DEE588F5-8053-4812-9043-58A8736DEFCC}"/>
              </a:ext>
            </a:extLst>
          </p:cNvPr>
          <p:cNvSpPr/>
          <p:nvPr/>
        </p:nvSpPr>
        <p:spPr>
          <a:xfrm>
            <a:off x="7952894" y="3670856"/>
            <a:ext cx="1714692" cy="357357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간선</a:t>
            </a:r>
          </a:p>
        </p:txBody>
      </p:sp>
      <p:pic>
        <p:nvPicPr>
          <p:cNvPr id="35" name="그림 34" descr="KakaoTalk_20190324_233618221.jpg">
            <a:extLst>
              <a:ext uri="{FF2B5EF4-FFF2-40B4-BE49-F238E27FC236}">
                <a16:creationId xmlns:a16="http://schemas.microsoft.com/office/drawing/2014/main" id="{856CA615-9B5D-4779-9538-E3395EEA634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67132" y="2662951"/>
            <a:ext cx="2199951" cy="9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제품 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kumimoji="0" lang="ko-KR" altLang="en-US" sz="3600" b="1" spc="-150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완제품 포장</a:t>
            </a:r>
            <a:endParaRPr kumimoji="0" lang="en-US" altLang="ko-KR" sz="3600" b="1" spc="-150" dirty="0">
              <a:ln>
                <a:prstDash val="solid"/>
              </a:ln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 descr="KakaoTalk_20190324_2344522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4" y="2128964"/>
            <a:ext cx="3029054" cy="3460276"/>
          </a:xfrm>
          <a:prstGeom prst="rect">
            <a:avLst/>
          </a:prstGeom>
        </p:spPr>
      </p:pic>
      <p:pic>
        <p:nvPicPr>
          <p:cNvPr id="16" name="그림 15" descr="KakaoTalk_20190324_2344540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7176" y="2128965"/>
            <a:ext cx="3173070" cy="1804091"/>
          </a:xfrm>
          <a:prstGeom prst="rect">
            <a:avLst/>
          </a:prstGeom>
        </p:spPr>
      </p:pic>
      <p:sp>
        <p:nvSpPr>
          <p:cNvPr id="3" name="리본: 위로 기울어짐 2">
            <a:extLst>
              <a:ext uri="{FF2B5EF4-FFF2-40B4-BE49-F238E27FC236}">
                <a16:creationId xmlns:a16="http://schemas.microsoft.com/office/drawing/2014/main" id="{1E440DB3-7D34-4234-A2F7-C3EC1C76DB15}"/>
              </a:ext>
            </a:extLst>
          </p:cNvPr>
          <p:cNvSpPr/>
          <p:nvPr/>
        </p:nvSpPr>
        <p:spPr>
          <a:xfrm>
            <a:off x="416496" y="1488784"/>
            <a:ext cx="2448272" cy="453301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ysClr val="windowText" lastClr="000000"/>
                </a:solidFill>
              </a:rPr>
              <a:t>Hoistway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 wire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리본: 위로 기울어짐 10">
            <a:extLst>
              <a:ext uri="{FF2B5EF4-FFF2-40B4-BE49-F238E27FC236}">
                <a16:creationId xmlns:a16="http://schemas.microsoft.com/office/drawing/2014/main" id="{C9C8AF9D-8509-4413-B061-8CEC1141F844}"/>
              </a:ext>
            </a:extLst>
          </p:cNvPr>
          <p:cNvSpPr/>
          <p:nvPr/>
        </p:nvSpPr>
        <p:spPr>
          <a:xfrm>
            <a:off x="7041234" y="1488783"/>
            <a:ext cx="2232246" cy="453301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포장완료</a:t>
            </a:r>
          </a:p>
        </p:txBody>
      </p:sp>
      <p:pic>
        <p:nvPicPr>
          <p:cNvPr id="5" name="그림 4" descr="노란색, 실내이(가) 표시된 사진&#10;&#10;자동 생성된 설명">
            <a:extLst>
              <a:ext uri="{FF2B5EF4-FFF2-40B4-BE49-F238E27FC236}">
                <a16:creationId xmlns:a16="http://schemas.microsoft.com/office/drawing/2014/main" id="{86F3BE8C-0E10-4FC8-AB8B-D86B3A336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01" r="-399" b="9051"/>
          <a:stretch/>
        </p:blipFill>
        <p:spPr>
          <a:xfrm>
            <a:off x="3364481" y="2128964"/>
            <a:ext cx="3029054" cy="3460276"/>
          </a:xfrm>
          <a:prstGeom prst="rect">
            <a:avLst/>
          </a:prstGeom>
        </p:spPr>
      </p:pic>
      <p:pic>
        <p:nvPicPr>
          <p:cNvPr id="7" name="그림 6" descr="가방, 실내, 물품, 덮여있는이(가) 표시된 사진&#10;&#10;자동 생성된 설명">
            <a:extLst>
              <a:ext uri="{FF2B5EF4-FFF2-40B4-BE49-F238E27FC236}">
                <a16:creationId xmlns:a16="http://schemas.microsoft.com/office/drawing/2014/main" id="{F1807ADF-7289-4DED-B4E6-724F321153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00" r="-1799"/>
          <a:stretch/>
        </p:blipFill>
        <p:spPr>
          <a:xfrm>
            <a:off x="6533208" y="4002914"/>
            <a:ext cx="3214304" cy="1586326"/>
          </a:xfrm>
          <a:prstGeom prst="rect">
            <a:avLst/>
          </a:prstGeom>
        </p:spPr>
      </p:pic>
      <p:sp>
        <p:nvSpPr>
          <p:cNvPr id="14" name="리본: 위로 기울어짐 13">
            <a:extLst>
              <a:ext uri="{FF2B5EF4-FFF2-40B4-BE49-F238E27FC236}">
                <a16:creationId xmlns:a16="http://schemas.microsoft.com/office/drawing/2014/main" id="{9D4ADD2D-ECC7-4813-9C0A-C0DA6599C468}"/>
              </a:ext>
            </a:extLst>
          </p:cNvPr>
          <p:cNvSpPr/>
          <p:nvPr/>
        </p:nvSpPr>
        <p:spPr>
          <a:xfrm>
            <a:off x="3908884" y="1500640"/>
            <a:ext cx="2088232" cy="453301"/>
          </a:xfrm>
          <a:prstGeom prst="ribbon2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T-Cable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5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5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출하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맞춤형 공장 납품</a:t>
            </a:r>
            <a:endParaRPr kumimoji="0" lang="en-US" altLang="ko-KR" sz="3600" b="1" spc="-150" dirty="0">
              <a:ln>
                <a:prstDash val="solid"/>
              </a:ln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3" descr="잔디이(가) 표시된 사진&#10;&#10;자동 생성된 설명">
            <a:extLst>
              <a:ext uri="{FF2B5EF4-FFF2-40B4-BE49-F238E27FC236}">
                <a16:creationId xmlns:a16="http://schemas.microsoft.com/office/drawing/2014/main" id="{BCC73334-A1B4-488D-9136-2A0E4C1BC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1" r="37637" b="-24"/>
          <a:stretch/>
        </p:blipFill>
        <p:spPr>
          <a:xfrm>
            <a:off x="2523044" y="1340768"/>
            <a:ext cx="6984776" cy="4392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 descr="건물, 실내이(가) 표시된 사진&#10;&#10;자동 생성된 설명">
            <a:extLst>
              <a:ext uri="{FF2B5EF4-FFF2-40B4-BE49-F238E27FC236}">
                <a16:creationId xmlns:a16="http://schemas.microsoft.com/office/drawing/2014/main" id="{76F1AD4D-E251-4A97-8012-A4A30B47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577" r="2503" b="-246"/>
          <a:stretch/>
        </p:blipFill>
        <p:spPr>
          <a:xfrm>
            <a:off x="423873" y="1556792"/>
            <a:ext cx="2656919" cy="4392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18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77885" y="2831667"/>
            <a:ext cx="7950230" cy="11946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3600" b="1">
              <a:solidFill>
                <a:schemeClr val="lt1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1FAF2-4F03-4382-B550-D4C2D2596D69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4BFF7-AE37-4EBB-8B73-9A1A9AC4804B}"/>
              </a:ext>
            </a:extLst>
          </p:cNvPr>
          <p:cNvSpPr/>
          <p:nvPr/>
        </p:nvSpPr>
        <p:spPr>
          <a:xfrm>
            <a:off x="1424608" y="3105834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7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제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6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장   취득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16175916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6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0" lang="en-US" altLang="ko-KR" sz="3600" b="1" spc="-150" dirty="0" err="1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lSO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9001 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인증서</a:t>
            </a: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모서리가 둥근 직사각형 11"/>
          <p:cNvSpPr/>
          <p:nvPr/>
        </p:nvSpPr>
        <p:spPr>
          <a:xfrm>
            <a:off x="4669594" y="1706032"/>
            <a:ext cx="4495874" cy="4289512"/>
          </a:xfrm>
          <a:prstGeom prst="roundRect">
            <a:avLst>
              <a:gd name="adj" fmla="val 3692"/>
            </a:avLst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번호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KQA-Q152880</a:t>
            </a: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적용 표준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ISO 9001:2015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KS-Q-ISO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9001:2015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</a:t>
            </a: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범위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Cable harness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제조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최초 인증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2015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유효기간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2021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기관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한국품질보증원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740458"/>
            <a:ext cx="3600218" cy="4352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13947" y="1253953"/>
            <a:ext cx="7146508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ISO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9001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품질경영시스템을 구축하여 적용하고 있음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17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6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0" lang="en-US" altLang="ko-KR" sz="3600" b="1" spc="-150" dirty="0" err="1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lSO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 14001 </a:t>
            </a: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인증</a:t>
            </a: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740458"/>
            <a:ext cx="3600218" cy="4352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모서리가 둥근 직사각형 11"/>
          <p:cNvSpPr/>
          <p:nvPr/>
        </p:nvSpPr>
        <p:spPr>
          <a:xfrm>
            <a:off x="4669594" y="1706032"/>
            <a:ext cx="4567882" cy="3955215"/>
          </a:xfrm>
          <a:prstGeom prst="roundRect">
            <a:avLst>
              <a:gd name="adj" fmla="val 3692"/>
            </a:avLst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번호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KQA-E17783</a:t>
            </a: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적용 표준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ISO 14001:2015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KS-I-ISO 14001:2015</a:t>
            </a: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범위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Cable harness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제조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최초 인증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2017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27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유효기간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2020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26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인증 기관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	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한국품질보증원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47" y="1253953"/>
            <a:ext cx="7455887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당사는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부터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ISO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14001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환경경영시스템을 구축하여 적용하고 있음 </a:t>
            </a:r>
          </a:p>
        </p:txBody>
      </p:sp>
    </p:spTree>
    <p:extLst>
      <p:ext uri="{BB962C8B-B14F-4D97-AF65-F5344CB8AC3E}">
        <p14:creationId xmlns:p14="http://schemas.microsoft.com/office/powerpoint/2010/main" val="427617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77885" y="2831667"/>
            <a:ext cx="7950230" cy="119466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3600" b="1">
              <a:solidFill>
                <a:schemeClr val="lt1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1FAF2-4F03-4382-B550-D4C2D2596D69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34BFF7-AE37-4EBB-8B73-9A1A9AC4804B}"/>
              </a:ext>
            </a:extLst>
          </p:cNvPr>
          <p:cNvSpPr/>
          <p:nvPr/>
        </p:nvSpPr>
        <p:spPr>
          <a:xfrm>
            <a:off x="1424608" y="3105834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7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제 </a:t>
            </a:r>
            <a:r>
              <a:rPr kumimoji="0" lang="en-US" altLang="ko-KR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7 </a:t>
            </a:r>
            <a:r>
              <a:rPr kumimoji="0" lang="ko-KR" altLang="en-US" sz="3600" b="1" dirty="0">
                <a:ln>
                  <a:prstDash val="solid"/>
                </a:ln>
                <a:ea typeface="맑은 고딕" panose="020B0503020000020004" pitchFamily="50" charset="-127"/>
                <a:cs typeface="Arial" pitchFamily="34" charset="0"/>
              </a:rPr>
              <a:t>장   위치</a:t>
            </a:r>
          </a:p>
        </p:txBody>
      </p:sp>
    </p:spTree>
    <p:extLst>
      <p:ext uri="{BB962C8B-B14F-4D97-AF65-F5344CB8AC3E}">
        <p14:creationId xmlns:p14="http://schemas.microsoft.com/office/powerpoint/2010/main" val="4420889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7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위치</a:t>
            </a: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 descr="20190324_231202.png"/>
          <p:cNvPicPr>
            <a:picLocks noChangeAspect="1"/>
          </p:cNvPicPr>
          <p:nvPr/>
        </p:nvPicPr>
        <p:blipFill rotWithShape="1">
          <a:blip r:embed="rId2"/>
          <a:srcRect r="2822" b="4348"/>
          <a:stretch/>
        </p:blipFill>
        <p:spPr>
          <a:xfrm>
            <a:off x="589945" y="1412776"/>
            <a:ext cx="5112568" cy="4608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A6EF0F-EFAF-41E9-B1F2-7AF572A5DE3D}"/>
              </a:ext>
            </a:extLst>
          </p:cNvPr>
          <p:cNvSpPr txBox="1"/>
          <p:nvPr/>
        </p:nvSpPr>
        <p:spPr>
          <a:xfrm>
            <a:off x="6002460" y="3037571"/>
            <a:ext cx="3292889" cy="1262590"/>
          </a:xfrm>
          <a:prstGeom prst="rect">
            <a:avLst/>
          </a:prstGeom>
        </p:spPr>
        <p:txBody>
          <a:bodyPr wrap="non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52400" indent="-152400"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ko-KR" altLang="en-US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찾아오시는 길</a:t>
            </a:r>
            <a:endParaRPr kumimoji="0" lang="en-US" altLang="ko-KR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endParaRPr kumimoji="0" lang="en-US" altLang="ko-KR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경기도 시흥시 시흥대로 </a:t>
            </a:r>
            <a:r>
              <a:rPr kumimoji="0" lang="en-US" altLang="ko-KR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1074</a:t>
            </a:r>
            <a:r>
              <a:rPr kumimoji="0" lang="ko-KR" altLang="en-US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번 길 </a:t>
            </a:r>
            <a:r>
              <a:rPr kumimoji="0" lang="en-US" altLang="ko-KR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11-3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(</a:t>
            </a:r>
            <a:r>
              <a:rPr kumimoji="0" lang="ko-KR" altLang="en-US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경기도 시흥시 </a:t>
            </a:r>
            <a:r>
              <a:rPr kumimoji="0" lang="ko-KR" altLang="en-US" sz="1400" spc="-40" dirty="0" err="1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은행동</a:t>
            </a:r>
            <a:r>
              <a:rPr kumimoji="0" lang="ko-KR" altLang="en-US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 </a:t>
            </a:r>
            <a:r>
              <a:rPr kumimoji="0" lang="en-US" altLang="ko-KR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289-2)</a:t>
            </a: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endParaRPr kumimoji="0" lang="en-US" altLang="ko-KR" sz="1400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en-US" altLang="ko-KR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031) 314 – 6124~7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7885" y="2831667"/>
            <a:ext cx="7950230" cy="1194666"/>
            <a:chOff x="977885" y="2831667"/>
            <a:chExt cx="7950230" cy="1194666"/>
          </a:xfrm>
          <a:solidFill>
            <a:srgbClr val="FFC000"/>
          </a:solidFill>
        </p:grpSpPr>
        <p:sp>
          <p:nvSpPr>
            <p:cNvPr id="73" name="모서리가 둥근 직사각형 72"/>
            <p:cNvSpPr/>
            <p:nvPr/>
          </p:nvSpPr>
          <p:spPr>
            <a:xfrm>
              <a:off x="977885" y="2831667"/>
              <a:ext cx="7950230" cy="119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3600" b="1"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08180" y="2878306"/>
              <a:ext cx="6289641" cy="110138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>
              <a:noAutofit/>
              <a:scene3d>
                <a:camera prst="orthographicFront">
                  <a:rot lat="0" lon="0" rev="0"/>
                </a:camera>
                <a:lightRig rig="twoPt" dir="t"/>
              </a:scene3d>
              <a:sp3d prstMaterial="softEdge">
                <a:contourClr>
                  <a:schemeClr val="bg1"/>
                </a:contourClr>
              </a:sp3d>
            </a:bodyPr>
            <a:lstStyle/>
            <a:p>
              <a:pPr marL="0" lvl="1" indent="4763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제 </a:t>
              </a:r>
              <a:r>
                <a:rPr kumimoji="0" lang="en-US" altLang="ko-KR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1 </a:t>
              </a:r>
              <a:r>
                <a:rPr kumimoji="0" lang="ko-KR" altLang="en-US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장   회사 소개</a:t>
              </a:r>
              <a:endParaRPr kumimoji="0" lang="en-US" altLang="ko-KR" sz="3600" b="1" dirty="0">
                <a:ln>
                  <a:prstDash val="solid"/>
                </a:ln>
                <a:solidFill>
                  <a:schemeClr val="tx1"/>
                </a:solidFill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D111B-E68C-4A11-8F05-0C199BB5F291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</p:spTree>
    <p:extLst>
      <p:ext uri="{BB962C8B-B14F-4D97-AF65-F5344CB8AC3E}">
        <p14:creationId xmlns:p14="http://schemas.microsoft.com/office/powerpoint/2010/main" val="22104188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7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본사 이전 계획</a:t>
            </a:r>
            <a:endParaRPr kumimoji="0" lang="en-US" altLang="ko-KR" sz="36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6EF0F-EFAF-41E9-B1F2-7AF572A5DE3D}"/>
              </a:ext>
            </a:extLst>
          </p:cNvPr>
          <p:cNvSpPr txBox="1"/>
          <p:nvPr/>
        </p:nvSpPr>
        <p:spPr>
          <a:xfrm>
            <a:off x="8026182" y="5681790"/>
            <a:ext cx="1846018" cy="634726"/>
          </a:xfrm>
          <a:prstGeom prst="rect">
            <a:avLst/>
          </a:prstGeom>
        </p:spPr>
        <p:txBody>
          <a:bodyPr wrap="none" rtlCol="0" anchor="ctr"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52400" indent="-152400"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ko-KR" altLang="en-US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매화 산업 단지</a:t>
            </a:r>
            <a:endParaRPr kumimoji="0" lang="en-US" altLang="ko-KR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   </a:t>
            </a:r>
            <a:r>
              <a:rPr kumimoji="0" lang="ko-KR" altLang="en-US" sz="1600" spc="-40" dirty="0">
                <a:effectLst>
                  <a:outerShdw blurRad="38100" dist="38100" dir="2700000" algn="tl">
                    <a:prstClr val="white">
                      <a:alpha val="43000"/>
                    </a:prstClr>
                  </a:outerShdw>
                </a:effectLst>
                <a:latin typeface="+mn-lt"/>
                <a:ea typeface="+mn-ea"/>
                <a:cs typeface="Arial" pitchFamily="34" charset="0"/>
              </a:rPr>
              <a:t>조감도</a:t>
            </a:r>
            <a:endParaRPr kumimoji="0" lang="en-US" altLang="ko-KR" sz="1600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  <a:p>
            <a:pPr fontAlgn="auto">
              <a:lnSpc>
                <a:spcPct val="60000"/>
              </a:lnSpc>
              <a:spcBef>
                <a:spcPct val="20000"/>
              </a:spcBef>
              <a:spcAft>
                <a:spcPts val="0"/>
              </a:spcAft>
            </a:pPr>
            <a:endParaRPr kumimoji="0" lang="en-US" altLang="ko-KR" sz="1400" spc="-40" dirty="0">
              <a:effectLst>
                <a:outerShdw blurRad="38100" dist="38100" dir="2700000" algn="tl">
                  <a:prstClr val="white">
                    <a:alpha val="43000"/>
                  </a:prstClr>
                </a:outerShdw>
              </a:effectLst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8A7B0-EF00-48CC-BF16-CB2581CE0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40" b="9579"/>
          <a:stretch/>
        </p:blipFill>
        <p:spPr>
          <a:xfrm>
            <a:off x="1383588" y="3893524"/>
            <a:ext cx="6656820" cy="2415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D67C33F-7DA6-4348-9BEE-C4E6FDF5A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3755" r="915" b="17337"/>
          <a:stretch/>
        </p:blipFill>
        <p:spPr>
          <a:xfrm>
            <a:off x="1487694" y="1052736"/>
            <a:ext cx="6538488" cy="26394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6180E9-1D6D-4483-9D08-87F44D9E54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81" y="1052736"/>
            <a:ext cx="6831418" cy="26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8EFC47-08C8-4697-9B0F-42F8CDA4FBBA}"/>
              </a:ext>
            </a:extLst>
          </p:cNvPr>
          <p:cNvSpPr/>
          <p:nvPr/>
        </p:nvSpPr>
        <p:spPr>
          <a:xfrm>
            <a:off x="-386022" y="3429000"/>
            <a:ext cx="10873208" cy="3569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F4BB1C-60B5-4164-A1A3-63685780D288}"/>
              </a:ext>
            </a:extLst>
          </p:cNvPr>
          <p:cNvGrpSpPr/>
          <p:nvPr/>
        </p:nvGrpSpPr>
        <p:grpSpPr>
          <a:xfrm>
            <a:off x="6784955" y="2852936"/>
            <a:ext cx="3712661" cy="4397291"/>
            <a:chOff x="6615535" y="2239485"/>
            <a:chExt cx="3712661" cy="43972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346B8F-802A-415D-9288-581C57A9F61D}"/>
                </a:ext>
              </a:extLst>
            </p:cNvPr>
            <p:cNvGrpSpPr/>
            <p:nvPr/>
          </p:nvGrpSpPr>
          <p:grpSpPr>
            <a:xfrm>
              <a:off x="8147154" y="2239485"/>
              <a:ext cx="1418166" cy="1630075"/>
              <a:chOff x="3649191" y="2687"/>
              <a:chExt cx="1418166" cy="1630075"/>
            </a:xfrm>
          </p:grpSpPr>
          <p:sp>
            <p:nvSpPr>
              <p:cNvPr id="20" name="육각형 19">
                <a:extLst>
                  <a:ext uri="{FF2B5EF4-FFF2-40B4-BE49-F238E27FC236}">
                    <a16:creationId xmlns:a16="http://schemas.microsoft.com/office/drawing/2014/main" id="{001069FE-EF27-4B0A-B5D6-A575A955BA9C}"/>
                  </a:ext>
                </a:extLst>
              </p:cNvPr>
              <p:cNvSpPr/>
              <p:nvPr/>
            </p:nvSpPr>
            <p:spPr>
              <a:xfrm rot="5400000">
                <a:off x="3543236" y="108642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육각형 4">
                <a:extLst>
                  <a:ext uri="{FF2B5EF4-FFF2-40B4-BE49-F238E27FC236}">
                    <a16:creationId xmlns:a16="http://schemas.microsoft.com/office/drawing/2014/main" id="{3EEC621F-3F27-4FFB-8AC2-BFE0768EC52F}"/>
                  </a:ext>
                </a:extLst>
              </p:cNvPr>
              <p:cNvSpPr txBox="1"/>
              <p:nvPr/>
            </p:nvSpPr>
            <p:spPr>
              <a:xfrm>
                <a:off x="3870188" y="256708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marL="0" lvl="0" indent="0" algn="ctr" defTabSz="1778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4000" kern="1200" dirty="0"/>
                  <a:t> </a:t>
                </a:r>
                <a:endParaRPr lang="ko-KR" altLang="en-US" sz="4000" kern="12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2BF82F4-568D-4DA2-BA8E-FE7FD1D2854E}"/>
                </a:ext>
              </a:extLst>
            </p:cNvPr>
            <p:cNvGrpSpPr/>
            <p:nvPr/>
          </p:nvGrpSpPr>
          <p:grpSpPr>
            <a:xfrm>
              <a:off x="6615535" y="2239485"/>
              <a:ext cx="1418166" cy="1630075"/>
              <a:chOff x="2117572" y="2687"/>
              <a:chExt cx="1418166" cy="1630075"/>
            </a:xfrm>
          </p:grpSpPr>
          <p:sp>
            <p:nvSpPr>
              <p:cNvPr id="18" name="육각형 17">
                <a:extLst>
                  <a:ext uri="{FF2B5EF4-FFF2-40B4-BE49-F238E27FC236}">
                    <a16:creationId xmlns:a16="http://schemas.microsoft.com/office/drawing/2014/main" id="{17EC56F0-6CEC-4509-8E77-7D5BF559E12C}"/>
                  </a:ext>
                </a:extLst>
              </p:cNvPr>
              <p:cNvSpPr/>
              <p:nvPr/>
            </p:nvSpPr>
            <p:spPr>
              <a:xfrm rot="5400000">
                <a:off x="2011617" y="108642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>
                  <a:shade val="50000"/>
                  <a:hueOff val="90359"/>
                  <a:satOff val="-1890"/>
                  <a:lumOff val="10516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shade val="50000"/>
                  <a:hueOff val="120479"/>
                  <a:satOff val="-2520"/>
                  <a:lumOff val="14021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육각형 6">
                <a:extLst>
                  <a:ext uri="{FF2B5EF4-FFF2-40B4-BE49-F238E27FC236}">
                    <a16:creationId xmlns:a16="http://schemas.microsoft.com/office/drawing/2014/main" id="{05CC5147-C5A3-4829-AC41-AD26FC109905}"/>
                  </a:ext>
                </a:extLst>
              </p:cNvPr>
              <p:cNvSpPr txBox="1"/>
              <p:nvPr/>
            </p:nvSpPr>
            <p:spPr>
              <a:xfrm>
                <a:off x="2338569" y="256708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600" kern="12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5CFECE-CDCB-4AB8-BEA7-4131F4219B1D}"/>
                </a:ext>
              </a:extLst>
            </p:cNvPr>
            <p:cNvGrpSpPr/>
            <p:nvPr/>
          </p:nvGrpSpPr>
          <p:grpSpPr>
            <a:xfrm>
              <a:off x="7378411" y="3623093"/>
              <a:ext cx="1418166" cy="1630075"/>
              <a:chOff x="2880448" y="1386295"/>
              <a:chExt cx="1418166" cy="1630075"/>
            </a:xfrm>
          </p:grpSpPr>
          <p:sp>
            <p:nvSpPr>
              <p:cNvPr id="16" name="육각형 15">
                <a:extLst>
                  <a:ext uri="{FF2B5EF4-FFF2-40B4-BE49-F238E27FC236}">
                    <a16:creationId xmlns:a16="http://schemas.microsoft.com/office/drawing/2014/main" id="{B06DA7C2-1444-47BB-B409-1634BDA477D3}"/>
                  </a:ext>
                </a:extLst>
              </p:cNvPr>
              <p:cNvSpPr/>
              <p:nvPr/>
            </p:nvSpPr>
            <p:spPr>
              <a:xfrm rot="5400000">
                <a:off x="2774493" y="1492250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40958"/>
                  <a:satOff val="-5040"/>
                  <a:lumOff val="28042"/>
                  <a:alphaOff val="0"/>
                </a:schemeClr>
              </a:fillRef>
              <a:effectRef idx="0">
                <a:schemeClr val="accent1">
                  <a:shade val="50000"/>
                  <a:hueOff val="240958"/>
                  <a:satOff val="-5040"/>
                  <a:lumOff val="2804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육각형 8">
                <a:extLst>
                  <a:ext uri="{FF2B5EF4-FFF2-40B4-BE49-F238E27FC236}">
                    <a16:creationId xmlns:a16="http://schemas.microsoft.com/office/drawing/2014/main" id="{BA93367A-D294-4BA4-8424-91596920B0D8}"/>
                  </a:ext>
                </a:extLst>
              </p:cNvPr>
              <p:cNvSpPr txBox="1"/>
              <p:nvPr/>
            </p:nvSpPr>
            <p:spPr>
              <a:xfrm>
                <a:off x="3101445" y="1640316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marL="0" lvl="0" indent="0" algn="ctr" defTabSz="1778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4000" kern="1200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5ED65C-1206-4525-A1C7-54009E239DB8}"/>
                </a:ext>
              </a:extLst>
            </p:cNvPr>
            <p:cNvGrpSpPr/>
            <p:nvPr/>
          </p:nvGrpSpPr>
          <p:grpSpPr>
            <a:xfrm>
              <a:off x="8910030" y="3623093"/>
              <a:ext cx="1418166" cy="1630075"/>
              <a:chOff x="4412067" y="1386295"/>
              <a:chExt cx="1418166" cy="1630075"/>
            </a:xfrm>
          </p:grpSpPr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E682AB53-BA9F-4889-AE98-CBE3C317E548}"/>
                  </a:ext>
                </a:extLst>
              </p:cNvPr>
              <p:cNvSpPr/>
              <p:nvPr/>
            </p:nvSpPr>
            <p:spPr>
              <a:xfrm rot="5400000">
                <a:off x="4306112" y="1492250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361436"/>
                  <a:satOff val="-7560"/>
                  <a:lumOff val="42063"/>
                  <a:alphaOff val="0"/>
                </a:schemeClr>
              </a:fillRef>
              <a:effectRef idx="0">
                <a:schemeClr val="accent1">
                  <a:shade val="50000"/>
                  <a:hueOff val="361436"/>
                  <a:satOff val="-7560"/>
                  <a:lumOff val="4206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육각형 10">
                <a:extLst>
                  <a:ext uri="{FF2B5EF4-FFF2-40B4-BE49-F238E27FC236}">
                    <a16:creationId xmlns:a16="http://schemas.microsoft.com/office/drawing/2014/main" id="{36287FC5-7C16-4F83-B124-B655C337C2A3}"/>
                  </a:ext>
                </a:extLst>
              </p:cNvPr>
              <p:cNvSpPr txBox="1"/>
              <p:nvPr/>
            </p:nvSpPr>
            <p:spPr>
              <a:xfrm>
                <a:off x="4633064" y="1640316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600" kern="120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7E024B8-8039-4C11-89B1-B73AF2659EFC}"/>
                </a:ext>
              </a:extLst>
            </p:cNvPr>
            <p:cNvGrpSpPr/>
            <p:nvPr/>
          </p:nvGrpSpPr>
          <p:grpSpPr>
            <a:xfrm>
              <a:off x="8147154" y="5006701"/>
              <a:ext cx="1418166" cy="1630075"/>
              <a:chOff x="3649191" y="2769903"/>
              <a:chExt cx="1418166" cy="1630075"/>
            </a:xfrm>
          </p:grpSpPr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9617CCD6-474A-4F0B-9636-993B1ED7BA74}"/>
                  </a:ext>
                </a:extLst>
              </p:cNvPr>
              <p:cNvSpPr/>
              <p:nvPr/>
            </p:nvSpPr>
            <p:spPr>
              <a:xfrm rot="5400000">
                <a:off x="3543236" y="2875858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240958"/>
                  <a:satOff val="-5040"/>
                  <a:lumOff val="28042"/>
                  <a:alphaOff val="0"/>
                </a:schemeClr>
              </a:fillRef>
              <a:effectRef idx="0">
                <a:schemeClr val="accent1">
                  <a:shade val="50000"/>
                  <a:hueOff val="240958"/>
                  <a:satOff val="-5040"/>
                  <a:lumOff val="2804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육각형 12">
                <a:extLst>
                  <a:ext uri="{FF2B5EF4-FFF2-40B4-BE49-F238E27FC236}">
                    <a16:creationId xmlns:a16="http://schemas.microsoft.com/office/drawing/2014/main" id="{A7F3E2BB-53D1-4961-A3F4-07393A162B16}"/>
                  </a:ext>
                </a:extLst>
              </p:cNvPr>
              <p:cNvSpPr txBox="1"/>
              <p:nvPr/>
            </p:nvSpPr>
            <p:spPr>
              <a:xfrm>
                <a:off x="3870188" y="3023924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marL="0" lvl="0" indent="0" algn="ctr" defTabSz="1778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4000" kern="1200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0B5EEC-CC13-48D5-B3C2-F91245EB8947}"/>
                </a:ext>
              </a:extLst>
            </p:cNvPr>
            <p:cNvGrpSpPr/>
            <p:nvPr/>
          </p:nvGrpSpPr>
          <p:grpSpPr>
            <a:xfrm>
              <a:off x="6615535" y="5006701"/>
              <a:ext cx="1418166" cy="1630075"/>
              <a:chOff x="2117572" y="2769903"/>
              <a:chExt cx="1418166" cy="1630075"/>
            </a:xfrm>
          </p:grpSpPr>
          <p:sp>
            <p:nvSpPr>
              <p:cNvPr id="10" name="육각형 9">
                <a:extLst>
                  <a:ext uri="{FF2B5EF4-FFF2-40B4-BE49-F238E27FC236}">
                    <a16:creationId xmlns:a16="http://schemas.microsoft.com/office/drawing/2014/main" id="{3513CECA-9E4F-4572-AE4F-D24DFF9219C8}"/>
                  </a:ext>
                </a:extLst>
              </p:cNvPr>
              <p:cNvSpPr/>
              <p:nvPr/>
            </p:nvSpPr>
            <p:spPr>
              <a:xfrm rot="5400000">
                <a:off x="2011617" y="2875858"/>
                <a:ext cx="1630075" cy="1418166"/>
              </a:xfrm>
              <a:prstGeom prst="hexagon">
                <a:avLst>
                  <a:gd name="adj" fmla="val 25000"/>
                  <a:gd name="vf" fmla="val 115470"/>
                </a:avLst>
              </a:pr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shade val="50000"/>
                  <a:hueOff val="120479"/>
                  <a:satOff val="-2520"/>
                  <a:lumOff val="14021"/>
                  <a:alphaOff val="0"/>
                </a:schemeClr>
              </a:fillRef>
              <a:effectRef idx="0">
                <a:schemeClr val="accent1">
                  <a:shade val="50000"/>
                  <a:hueOff val="120479"/>
                  <a:satOff val="-2520"/>
                  <a:lumOff val="14021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육각형 14">
                <a:extLst>
                  <a:ext uri="{FF2B5EF4-FFF2-40B4-BE49-F238E27FC236}">
                    <a16:creationId xmlns:a16="http://schemas.microsoft.com/office/drawing/2014/main" id="{09921CC6-99F0-4FCE-8194-2D3FC6387AFB}"/>
                  </a:ext>
                </a:extLst>
              </p:cNvPr>
              <p:cNvSpPr txBox="1"/>
              <p:nvPr/>
            </p:nvSpPr>
            <p:spPr>
              <a:xfrm>
                <a:off x="2338569" y="3023924"/>
                <a:ext cx="976170" cy="112203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600" kern="1200"/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46D8A-00F0-44C9-9045-0ED25640AD62}"/>
              </a:ext>
            </a:extLst>
          </p:cNvPr>
          <p:cNvSpPr/>
          <p:nvPr/>
        </p:nvSpPr>
        <p:spPr>
          <a:xfrm>
            <a:off x="3152800" y="2425998"/>
            <a:ext cx="6831419" cy="1200329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72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감</a:t>
            </a:r>
            <a:r>
              <a:rPr kumimoji="0" lang="ko-KR" altLang="en-US" sz="44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사합니다</a:t>
            </a:r>
            <a:endParaRPr kumimoji="0" lang="en-US" altLang="ko-KR" sz="4400" b="1" spc="-150" dirty="0">
              <a:ln>
                <a:prstDash val="solid"/>
              </a:ln>
              <a:solidFill>
                <a:srgbClr val="44749D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5BA5A5-4C41-4505-813B-D2310BB27EAF}"/>
              </a:ext>
            </a:extLst>
          </p:cNvPr>
          <p:cNvSpPr/>
          <p:nvPr/>
        </p:nvSpPr>
        <p:spPr>
          <a:xfrm>
            <a:off x="3378165" y="3573016"/>
            <a:ext cx="6831419" cy="46166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2400" b="1" spc="-150" dirty="0">
                <a:ln>
                  <a:prstDash val="solid"/>
                </a:ln>
                <a:solidFill>
                  <a:schemeClr val="bg1"/>
                </a:solidFill>
                <a:ea typeface="맑은 고딕" panose="020B0503020000020004" pitchFamily="50" charset="-127"/>
                <a:cs typeface="Arial" pitchFamily="34" charset="0"/>
              </a:rPr>
              <a:t> 진영전자 임성훈</a:t>
            </a:r>
            <a:endParaRPr kumimoji="0" lang="en-US" altLang="ko-KR" sz="2400" b="1" spc="-150" dirty="0">
              <a:ln>
                <a:prstDash val="solid"/>
              </a:ln>
              <a:solidFill>
                <a:schemeClr val="bg1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6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1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회사 소개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25476" y="1074744"/>
            <a:ext cx="8640763" cy="914096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ko-KR" altLang="en-US" sz="1800" dirty="0">
                <a:ea typeface="+mn-ea"/>
              </a:rPr>
              <a:t>당사는 </a:t>
            </a:r>
            <a:r>
              <a:rPr kumimoji="0" lang="en-US" altLang="ko-KR" sz="1800" dirty="0">
                <a:ea typeface="+mn-ea"/>
              </a:rPr>
              <a:t>1990</a:t>
            </a:r>
            <a:r>
              <a:rPr kumimoji="0" lang="ko-KR" altLang="en-US" sz="1800" dirty="0">
                <a:ea typeface="+mn-ea"/>
              </a:rPr>
              <a:t>년도에 설립되었으며 엘리베이터용 </a:t>
            </a:r>
            <a:r>
              <a:rPr kumimoji="0" lang="ko-KR" altLang="en-US" sz="1800" dirty="0" err="1">
                <a:ea typeface="+mn-ea"/>
              </a:rPr>
              <a:t>하네스</a:t>
            </a:r>
            <a:r>
              <a:rPr kumimoji="0" lang="ko-KR" altLang="en-US" sz="1800" dirty="0">
                <a:ea typeface="+mn-ea"/>
              </a:rPr>
              <a:t> 작업 및 생산 업체로서 </a:t>
            </a:r>
            <a:r>
              <a:rPr kumimoji="0" lang="en-US" altLang="ko-KR" sz="1800" dirty="0">
                <a:ea typeface="+mn-ea"/>
              </a:rPr>
              <a:t>KSA/ISO 9001</a:t>
            </a:r>
            <a:r>
              <a:rPr kumimoji="0" lang="ko-KR" altLang="en-US" sz="1800" dirty="0">
                <a:ea typeface="+mn-ea"/>
              </a:rPr>
              <a:t>에서 </a:t>
            </a:r>
            <a:r>
              <a:rPr kumimoji="0" lang="en-US" altLang="ko-KR" sz="1800" dirty="0">
                <a:ea typeface="+mn-ea"/>
              </a:rPr>
              <a:t>14001:2004 / KS I ISO 14001:2009 </a:t>
            </a:r>
            <a:r>
              <a:rPr kumimoji="0" lang="ko-KR" altLang="en-US" sz="1800" dirty="0">
                <a:ea typeface="+mn-ea"/>
              </a:rPr>
              <a:t>기본을 두고 품질 경영 시스템을 확립하여 </a:t>
            </a:r>
            <a:r>
              <a:rPr kumimoji="0" lang="en-US" altLang="ko-KR" sz="1800" dirty="0">
                <a:ea typeface="+mn-ea"/>
              </a:rPr>
              <a:t>21</a:t>
            </a:r>
            <a:r>
              <a:rPr kumimoji="0" lang="ko-KR" altLang="en-US" sz="1800" dirty="0">
                <a:ea typeface="+mn-ea"/>
              </a:rPr>
              <a:t>세기형 </a:t>
            </a:r>
            <a:r>
              <a:rPr kumimoji="0" lang="en-US" altLang="ko-KR" sz="1800" dirty="0">
                <a:ea typeface="+mn-ea"/>
              </a:rPr>
              <a:t>CABLE HARNESS </a:t>
            </a:r>
            <a:r>
              <a:rPr kumimoji="0" lang="ko-KR" altLang="en-US" sz="1800" dirty="0">
                <a:ea typeface="+mn-ea"/>
              </a:rPr>
              <a:t>기업으로 부상하고 있음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13063"/>
              </p:ext>
            </p:extLst>
          </p:nvPr>
        </p:nvGraphicFramePr>
        <p:xfrm>
          <a:off x="795586" y="2042390"/>
          <a:ext cx="8372256" cy="438701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55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연혁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1990. 04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진영전자 설립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1990. 04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엘리베이터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 전선 하네스 및 각종 하네스류 작업 및 생산</a:t>
                      </a:r>
                      <a:endParaRPr lang="en-US" altLang="ko-KR" sz="11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1994. 02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진영전자 ㈜ 법인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1995. 06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 이전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부천시 송내동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시흥시 은행동 현 위치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1999. 01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KT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공중전화기 개발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(Model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No: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JY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610)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2000. 01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공중 전화기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판매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2001. 06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ISO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9001 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 취득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2002. 11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동양엘리베이터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돌파 기념 감사패 수상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2016. 12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2016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매출액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2017. 02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ISO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9001 : 2004 KS ISO 14001 : 2009 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 취득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2017. 02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 이전 계획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시흥 매화산업단지 산업시설용지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A1-4 )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용지  매입 확정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ISO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9001:2015  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ISO 14001:2009 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인증 갱신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94516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2018. 09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MHC2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기종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 납품 시작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(2019. 4.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양산 예정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519441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2018.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12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매출액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25733"/>
                  </a:ext>
                </a:extLst>
              </a:tr>
              <a:tr h="26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2021.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매화산업단지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본사 및 공장 확장 이전 예정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(2021. 6)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4357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1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회사 소개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5476" y="1146752"/>
            <a:ext cx="8640763" cy="914096"/>
          </a:xfr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ko-KR" altLang="en-US" sz="1800" dirty="0">
                <a:ea typeface="+mn-ea"/>
              </a:rPr>
              <a:t>특히</a:t>
            </a:r>
            <a:r>
              <a:rPr kumimoji="0" lang="en-US" altLang="ko-KR" sz="1800" dirty="0">
                <a:ea typeface="+mn-ea"/>
              </a:rPr>
              <a:t>, “</a:t>
            </a:r>
            <a:r>
              <a:rPr kumimoji="0" lang="ko-KR" altLang="en-US" sz="1800" dirty="0">
                <a:ea typeface="+mn-ea"/>
              </a:rPr>
              <a:t>근면</a:t>
            </a:r>
            <a:r>
              <a:rPr kumimoji="0" lang="en-US" altLang="ko-KR" sz="1800" dirty="0">
                <a:ea typeface="+mn-ea"/>
              </a:rPr>
              <a:t>, </a:t>
            </a:r>
            <a:r>
              <a:rPr kumimoji="0" lang="ko-KR" altLang="en-US" sz="1800" dirty="0">
                <a:ea typeface="+mn-ea"/>
              </a:rPr>
              <a:t>검소</a:t>
            </a:r>
            <a:r>
              <a:rPr kumimoji="0" lang="en-US" altLang="ko-KR" sz="1800" dirty="0">
                <a:ea typeface="+mn-ea"/>
              </a:rPr>
              <a:t>, </a:t>
            </a:r>
            <a:r>
              <a:rPr kumimoji="0" lang="ko-KR" altLang="en-US" sz="1800" dirty="0" err="1">
                <a:ea typeface="+mn-ea"/>
              </a:rPr>
              <a:t>친애”의</a:t>
            </a:r>
            <a:r>
              <a:rPr kumimoji="0" lang="ko-KR" altLang="en-US" sz="1800" dirty="0">
                <a:ea typeface="+mn-ea"/>
              </a:rPr>
              <a:t> 사훈아래 인류의 복지향상과 안전을 추구하는 기업으로 고객이 만족하는 제품생산을 위한 세계 최고의 품질 목표 달성을 지향함</a:t>
            </a:r>
          </a:p>
        </p:txBody>
      </p:sp>
      <p:grpSp>
        <p:nvGrpSpPr>
          <p:cNvPr id="7" name="Group 22"/>
          <p:cNvGrpSpPr>
            <a:grpSpLocks noChangeAspect="1"/>
          </p:cNvGrpSpPr>
          <p:nvPr/>
        </p:nvGrpSpPr>
        <p:grpSpPr bwMode="auto">
          <a:xfrm>
            <a:off x="6141132" y="2595172"/>
            <a:ext cx="3239852" cy="3126903"/>
            <a:chOff x="2135" y="2336"/>
            <a:chExt cx="1522" cy="1528"/>
          </a:xfrm>
        </p:grpSpPr>
        <p:sp>
          <p:nvSpPr>
            <p:cNvPr id="8" name="Oval 23"/>
            <p:cNvSpPr>
              <a:spLocks noChangeArrowheads="1"/>
            </p:cNvSpPr>
            <p:nvPr/>
          </p:nvSpPr>
          <p:spPr bwMode="auto">
            <a:xfrm flipV="1">
              <a:off x="2135" y="2336"/>
              <a:ext cx="1522" cy="150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endParaRPr lang="ko-KR" altLang="en-US" dirty="0"/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 flipV="1">
              <a:off x="2489" y="2762"/>
              <a:ext cx="766" cy="698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gray">
            <a:xfrm flipV="1">
              <a:off x="2196" y="2617"/>
              <a:ext cx="420" cy="305"/>
            </a:xfrm>
            <a:custGeom>
              <a:avLst/>
              <a:gdLst/>
              <a:ahLst/>
              <a:cxnLst>
                <a:cxn ang="0">
                  <a:pos x="48" y="522"/>
                </a:cxn>
                <a:cxn ang="0">
                  <a:pos x="0" y="442"/>
                </a:cxn>
                <a:cxn ang="0">
                  <a:pos x="643" y="0"/>
                </a:cxn>
                <a:cxn ang="0">
                  <a:pos x="692" y="78"/>
                </a:cxn>
                <a:cxn ang="0">
                  <a:pos x="48" y="522"/>
                </a:cxn>
              </a:cxnLst>
              <a:rect l="0" t="0" r="r" b="b"/>
              <a:pathLst>
                <a:path w="693" h="523">
                  <a:moveTo>
                    <a:pt x="48" y="522"/>
                  </a:moveTo>
                  <a:lnTo>
                    <a:pt x="0" y="442"/>
                  </a:lnTo>
                  <a:lnTo>
                    <a:pt x="643" y="0"/>
                  </a:lnTo>
                  <a:lnTo>
                    <a:pt x="692" y="78"/>
                  </a:lnTo>
                  <a:lnTo>
                    <a:pt x="48" y="522"/>
                  </a:lnTo>
                </a:path>
              </a:pathLst>
            </a:cu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gray">
            <a:xfrm flipV="1">
              <a:off x="3112" y="2637"/>
              <a:ext cx="428" cy="291"/>
            </a:xfrm>
            <a:custGeom>
              <a:avLst/>
              <a:gdLst/>
              <a:ahLst/>
              <a:cxnLst>
                <a:cxn ang="0">
                  <a:pos x="679" y="414"/>
                </a:cxn>
                <a:cxn ang="0">
                  <a:pos x="624" y="484"/>
                </a:cxn>
                <a:cxn ang="0">
                  <a:pos x="0" y="71"/>
                </a:cxn>
                <a:cxn ang="0">
                  <a:pos x="52" y="0"/>
                </a:cxn>
                <a:cxn ang="0">
                  <a:pos x="679" y="414"/>
                </a:cxn>
              </a:cxnLst>
              <a:rect l="0" t="0" r="r" b="b"/>
              <a:pathLst>
                <a:path w="680" h="485">
                  <a:moveTo>
                    <a:pt x="679" y="414"/>
                  </a:moveTo>
                  <a:lnTo>
                    <a:pt x="624" y="484"/>
                  </a:lnTo>
                  <a:lnTo>
                    <a:pt x="0" y="71"/>
                  </a:lnTo>
                  <a:lnTo>
                    <a:pt x="52" y="0"/>
                  </a:lnTo>
                  <a:lnTo>
                    <a:pt x="679" y="414"/>
                  </a:lnTo>
                </a:path>
              </a:pathLst>
            </a:cu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Rectangle 31"/>
            <p:cNvSpPr>
              <a:spLocks noChangeArrowheads="1"/>
            </p:cNvSpPr>
            <p:nvPr/>
          </p:nvSpPr>
          <p:spPr bwMode="gray">
            <a:xfrm flipV="1">
              <a:off x="2837" y="3454"/>
              <a:ext cx="63" cy="4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34"/>
            <p:cNvSpPr txBox="1">
              <a:spLocks noChangeArrowheads="1"/>
            </p:cNvSpPr>
            <p:nvPr/>
          </p:nvSpPr>
          <p:spPr bwMode="auto">
            <a:xfrm>
              <a:off x="2793" y="2508"/>
              <a:ext cx="212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>
                <a:spcBef>
                  <a:spcPct val="0"/>
                </a:spcBef>
                <a:buClrTx/>
              </a:pPr>
              <a:r>
                <a:rPr lang="ko-KR" altLang="en-US" b="1" dirty="0">
                  <a:latin typeface="HY그래픽M" pitchFamily="18" charset="-127"/>
                  <a:ea typeface="HY그래픽M" pitchFamily="18" charset="-127"/>
                </a:rPr>
                <a:t>근면</a:t>
              </a:r>
            </a:p>
          </p:txBody>
        </p:sp>
        <p:sp>
          <p:nvSpPr>
            <p:cNvPr id="16" name="Oval 35"/>
            <p:cNvSpPr>
              <a:spLocks noChangeArrowheads="1"/>
            </p:cNvSpPr>
            <p:nvPr/>
          </p:nvSpPr>
          <p:spPr bwMode="auto">
            <a:xfrm>
              <a:off x="2555" y="2831"/>
              <a:ext cx="633" cy="578"/>
            </a:xfrm>
            <a:prstGeom prst="ellipse">
              <a:avLst/>
            </a:prstGeom>
            <a:solidFill>
              <a:srgbClr val="289055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  <a:buClrTx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Y그래픽M" pitchFamily="18" charset="-127"/>
                  <a:ea typeface="HY그래픽M" pitchFamily="18" charset="-127"/>
                </a:rPr>
                <a:t>사훈</a:t>
              </a:r>
            </a:p>
          </p:txBody>
        </p:sp>
        <p:sp>
          <p:nvSpPr>
            <p:cNvPr id="17" name="Text Box 36"/>
            <p:cNvSpPr txBox="1">
              <a:spLocks noChangeArrowheads="1"/>
            </p:cNvSpPr>
            <p:nvPr/>
          </p:nvSpPr>
          <p:spPr bwMode="auto">
            <a:xfrm>
              <a:off x="2228" y="3166"/>
              <a:ext cx="212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>
                <a:spcBef>
                  <a:spcPct val="0"/>
                </a:spcBef>
                <a:buClrTx/>
              </a:pPr>
              <a:r>
                <a:rPr lang="ko-KR" altLang="en-US" b="1" dirty="0">
                  <a:latin typeface="HY그래픽M" pitchFamily="18" charset="-127"/>
                  <a:ea typeface="HY그래픽M" pitchFamily="18" charset="-127"/>
                </a:rPr>
                <a:t>검소</a:t>
              </a:r>
            </a:p>
          </p:txBody>
        </p:sp>
        <p:sp>
          <p:nvSpPr>
            <p:cNvPr id="18" name="Text Box 37"/>
            <p:cNvSpPr txBox="1">
              <a:spLocks noChangeArrowheads="1"/>
            </p:cNvSpPr>
            <p:nvPr/>
          </p:nvSpPr>
          <p:spPr bwMode="auto">
            <a:xfrm>
              <a:off x="3337" y="3145"/>
              <a:ext cx="212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eaLnBrk="0" hangingPunct="0">
                <a:spcBef>
                  <a:spcPct val="0"/>
                </a:spcBef>
                <a:buClrTx/>
              </a:pPr>
              <a:r>
                <a:rPr lang="ko-KR" altLang="en-US" b="1" dirty="0">
                  <a:latin typeface="HY그래픽M" pitchFamily="18" charset="-127"/>
                  <a:ea typeface="HY그래픽M" pitchFamily="18" charset="-127"/>
                </a:rPr>
                <a:t>친애</a:t>
              </a:r>
            </a:p>
          </p:txBody>
        </p:sp>
      </p:grpSp>
      <p:graphicFrame>
        <p:nvGraphicFramePr>
          <p:cNvPr id="19" name="다이어그램 18"/>
          <p:cNvGraphicFramePr/>
          <p:nvPr/>
        </p:nvGraphicFramePr>
        <p:xfrm>
          <a:off x="632521" y="2162130"/>
          <a:ext cx="538493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82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1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회사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474" y="1412776"/>
            <a:ext cx="684022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 latinLnBrk="0">
              <a:lnSpc>
                <a:spcPct val="90000"/>
              </a:lnSpc>
              <a:buClr>
                <a:schemeClr val="accent1"/>
              </a:buClr>
            </a:pPr>
            <a:r>
              <a:rPr kumimoji="0" lang="ko-KR" altLang="en-US" b="1" dirty="0">
                <a:latin typeface="Arial"/>
                <a:ea typeface="+mn-ea"/>
                <a:cs typeface="Arial"/>
              </a:rPr>
              <a:t>운영 전략 방향성</a:t>
            </a:r>
          </a:p>
        </p:txBody>
      </p:sp>
      <p:sp>
        <p:nvSpPr>
          <p:cNvPr id="6" name="오각형 1"/>
          <p:cNvSpPr/>
          <p:nvPr/>
        </p:nvSpPr>
        <p:spPr>
          <a:xfrm>
            <a:off x="631826" y="2304642"/>
            <a:ext cx="1188827" cy="1080000"/>
          </a:xfrm>
          <a:prstGeom prst="homePlate">
            <a:avLst>
              <a:gd name="adj" fmla="val 17714"/>
            </a:avLst>
          </a:prstGeom>
          <a:solidFill>
            <a:schemeClr val="accent1"/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고객지향 활동 강화</a:t>
            </a:r>
          </a:p>
        </p:txBody>
      </p:sp>
      <p:sp>
        <p:nvSpPr>
          <p:cNvPr id="7" name="오각형 19"/>
          <p:cNvSpPr/>
          <p:nvPr/>
        </p:nvSpPr>
        <p:spPr>
          <a:xfrm>
            <a:off x="631826" y="3660242"/>
            <a:ext cx="1188827" cy="1080000"/>
          </a:xfrm>
          <a:prstGeom prst="homePlate">
            <a:avLst>
              <a:gd name="adj" fmla="val 17714"/>
            </a:avLst>
          </a:prstGeom>
          <a:solidFill>
            <a:schemeClr val="accent1"/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新 시장 개척 활동 강화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오각형 20"/>
          <p:cNvSpPr/>
          <p:nvPr/>
        </p:nvSpPr>
        <p:spPr>
          <a:xfrm>
            <a:off x="631826" y="5056057"/>
            <a:ext cx="1188827" cy="1080000"/>
          </a:xfrm>
          <a:prstGeom prst="homePlate">
            <a:avLst>
              <a:gd name="adj" fmla="val 17714"/>
            </a:avLst>
          </a:prstGeom>
          <a:solidFill>
            <a:schemeClr val="accent1"/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수익 창출 활동 강화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640632" y="4898035"/>
            <a:ext cx="7625606" cy="0"/>
          </a:xfrm>
          <a:prstGeom prst="line">
            <a:avLst/>
          </a:prstGeom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640632" y="3542435"/>
            <a:ext cx="7625606" cy="0"/>
          </a:xfrm>
          <a:prstGeom prst="line">
            <a:avLst/>
          </a:prstGeom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855124" y="1845211"/>
            <a:ext cx="3889965" cy="348889"/>
            <a:chOff x="1474123" y="2060575"/>
            <a:chExt cx="5508612" cy="348889"/>
          </a:xfrm>
        </p:grpSpPr>
        <p:sp>
          <p:nvSpPr>
            <p:cNvPr id="12" name="TextBox 11"/>
            <p:cNvSpPr txBox="1"/>
            <p:nvPr/>
          </p:nvSpPr>
          <p:spPr>
            <a:xfrm>
              <a:off x="1474123" y="2060575"/>
              <a:ext cx="5508612" cy="24622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latinLnBrk="0">
                <a:spcBef>
                  <a:spcPts val="600"/>
                </a:spcBef>
                <a:buClr>
                  <a:schemeClr val="accent1"/>
                </a:buClr>
              </a:pPr>
              <a:r>
                <a:rPr lang="ko-KR" altLang="en-US" sz="1600" b="1">
                  <a:latin typeface="+mj-lt"/>
                  <a:ea typeface="+mn-ea"/>
                </a:rPr>
                <a:t>운영 전략 방향성</a:t>
              </a:r>
              <a:endParaRPr lang="ko-KR" altLang="en-US" sz="1600" b="1" dirty="0" err="1">
                <a:latin typeface="+mj-lt"/>
                <a:ea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474123" y="2409464"/>
              <a:ext cx="5508612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이등변 삼각형 13"/>
          <p:cNvSpPr/>
          <p:nvPr/>
        </p:nvSpPr>
        <p:spPr>
          <a:xfrm rot="5400000">
            <a:off x="5627588" y="2780395"/>
            <a:ext cx="1051558" cy="168487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600" b="1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5627588" y="5484735"/>
            <a:ext cx="1051558" cy="168487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600" b="1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이등변 삼각형 15"/>
          <p:cNvSpPr/>
          <p:nvPr/>
        </p:nvSpPr>
        <p:spPr>
          <a:xfrm rot="5400000">
            <a:off x="5627588" y="4135995"/>
            <a:ext cx="1051558" cy="168487"/>
          </a:xfrm>
          <a:prstGeom prst="triangl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600" b="1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28664" y="2338857"/>
            <a:ext cx="3816424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 err="1">
                <a:latin typeface="+mj-lt"/>
                <a:ea typeface="+mn-ea"/>
              </a:rPr>
              <a:t>원청업체</a:t>
            </a:r>
            <a:r>
              <a:rPr lang="ko-KR" altLang="en-US" sz="1400" b="1" dirty="0">
                <a:latin typeface="+mj-lt"/>
                <a:ea typeface="+mn-ea"/>
              </a:rPr>
              <a:t> 제품품질 향상에 의한 인지도 향상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 err="1">
                <a:latin typeface="+mj-lt"/>
                <a:ea typeface="+mn-ea"/>
              </a:rPr>
              <a:t>원청</a:t>
            </a:r>
            <a:r>
              <a:rPr lang="ko-KR" altLang="en-US" sz="1400" b="1" dirty="0">
                <a:latin typeface="+mj-lt"/>
                <a:ea typeface="+mn-ea"/>
              </a:rPr>
              <a:t> 대응 신속화</a:t>
            </a:r>
            <a:r>
              <a:rPr lang="en-US" altLang="ko-KR" sz="1400" b="1" dirty="0">
                <a:latin typeface="+mj-lt"/>
                <a:ea typeface="+mn-ea"/>
              </a:rPr>
              <a:t>(</a:t>
            </a:r>
            <a:r>
              <a:rPr lang="ko-KR" altLang="en-US" sz="1400" b="1" dirty="0">
                <a:latin typeface="+mj-lt"/>
                <a:ea typeface="+mn-ea"/>
              </a:rPr>
              <a:t>납기</a:t>
            </a:r>
            <a:r>
              <a:rPr lang="en-US" altLang="ko-KR" sz="1400" b="1" dirty="0">
                <a:latin typeface="+mj-lt"/>
                <a:ea typeface="+mn-ea"/>
              </a:rPr>
              <a:t>, A/S)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사용환경 조사 강화</a:t>
            </a:r>
            <a:r>
              <a:rPr lang="en-US" altLang="ko-KR" sz="1400" b="1" dirty="0">
                <a:latin typeface="+mj-lt"/>
                <a:ea typeface="+mn-ea"/>
              </a:rPr>
              <a:t>(</a:t>
            </a:r>
            <a:r>
              <a:rPr lang="ko-KR" altLang="en-US" sz="1400" b="1" dirty="0">
                <a:latin typeface="+mj-lt"/>
                <a:ea typeface="+mn-ea"/>
              </a:rPr>
              <a:t>영업체크 시트 활성화</a:t>
            </a:r>
            <a:r>
              <a:rPr lang="en-US" altLang="ko-KR" sz="1400" b="1" dirty="0">
                <a:latin typeface="+mj-lt"/>
                <a:ea typeface="+mn-ea"/>
              </a:rPr>
              <a:t>)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영업자료 확보</a:t>
            </a:r>
            <a:r>
              <a:rPr lang="en-US" altLang="ko-KR" sz="1400" b="1" dirty="0">
                <a:latin typeface="+mj-lt"/>
                <a:ea typeface="+mn-ea"/>
              </a:rPr>
              <a:t>(</a:t>
            </a:r>
            <a:r>
              <a:rPr lang="ko-KR" altLang="en-US" sz="1400" b="1" dirty="0">
                <a:latin typeface="+mj-lt"/>
                <a:ea typeface="+mn-ea"/>
              </a:rPr>
              <a:t>교육 및 홍보</a:t>
            </a:r>
            <a:r>
              <a:rPr lang="en-US" altLang="ko-KR" sz="1400" b="1" dirty="0">
                <a:latin typeface="+mj-lt"/>
                <a:ea typeface="+mn-ea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28664" y="5195949"/>
            <a:ext cx="3816424" cy="80021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高 부가가치 제품 개발 및 우량업체 발굴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제품 재고관리 개선 </a:t>
            </a:r>
            <a:r>
              <a:rPr lang="en-US" altLang="ko-KR" sz="1400" b="1" dirty="0">
                <a:latin typeface="+mj-lt"/>
                <a:ea typeface="+mn-ea"/>
              </a:rPr>
              <a:t>(</a:t>
            </a:r>
            <a:r>
              <a:rPr lang="ko-KR" altLang="en-US" sz="1400" b="1" dirty="0">
                <a:latin typeface="+mj-lt"/>
                <a:ea typeface="+mn-ea"/>
              </a:rPr>
              <a:t>적정 재고량 관리</a:t>
            </a:r>
            <a:r>
              <a:rPr lang="en-US" altLang="ko-KR" sz="1400" b="1" dirty="0">
                <a:latin typeface="+mj-lt"/>
                <a:ea typeface="+mn-ea"/>
              </a:rPr>
              <a:t>)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+mj-lt"/>
                <a:ea typeface="+mn-ea"/>
              </a:rPr>
              <a:t>A/S </a:t>
            </a:r>
            <a:r>
              <a:rPr lang="ko-KR" altLang="en-US" sz="1400" b="1" dirty="0">
                <a:latin typeface="+mj-lt"/>
                <a:ea typeface="+mn-ea"/>
              </a:rPr>
              <a:t>관리 체계화</a:t>
            </a:r>
            <a:r>
              <a:rPr lang="en-US" altLang="ko-KR" sz="1400" b="1" dirty="0">
                <a:latin typeface="+mj-lt"/>
                <a:ea typeface="+mn-ea"/>
              </a:rPr>
              <a:t>, </a:t>
            </a:r>
            <a:r>
              <a:rPr lang="ko-KR" altLang="en-US" sz="1400" b="1" dirty="0">
                <a:latin typeface="+mj-lt"/>
                <a:ea typeface="+mn-ea"/>
              </a:rPr>
              <a:t>매출채권 안정성 확보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28664" y="3946328"/>
            <a:ext cx="3816424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인코더 라인업을 통한 未 진입 시장 개척</a:t>
            </a:r>
          </a:p>
          <a:p>
            <a:pPr marL="180975" indent="-180975" latinLnBrk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ko-KR" altLang="en-US" sz="1400" b="1" dirty="0">
                <a:latin typeface="+mj-lt"/>
                <a:ea typeface="+mn-ea"/>
              </a:rPr>
              <a:t>非 </a:t>
            </a:r>
            <a:r>
              <a:rPr lang="en-US" altLang="ko-KR" sz="1400" b="1" dirty="0">
                <a:latin typeface="+mj-lt"/>
                <a:ea typeface="+mn-ea"/>
              </a:rPr>
              <a:t>E/L </a:t>
            </a:r>
            <a:r>
              <a:rPr lang="ko-KR" altLang="en-US" sz="1400" b="1" dirty="0">
                <a:latin typeface="+mj-lt"/>
                <a:ea typeface="+mn-ea"/>
              </a:rPr>
              <a:t>시장 영업 확대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93160" y="2598422"/>
            <a:ext cx="2873078" cy="4924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“</a:t>
            </a:r>
            <a:r>
              <a:rPr lang="ko-KR" altLang="en-US" sz="1600" b="1" i="1" dirty="0">
                <a:solidFill>
                  <a:schemeClr val="accent1"/>
                </a:solidFill>
                <a:latin typeface="+mj-lt"/>
                <a:ea typeface="+mn-ea"/>
              </a:rPr>
              <a:t>對 고객 서비스 강화 및 인식 변화를 통한 경쟁력 강화</a:t>
            </a: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393161" y="1845211"/>
            <a:ext cx="2881015" cy="348889"/>
            <a:chOff x="1474123" y="2060575"/>
            <a:chExt cx="5508612" cy="348889"/>
          </a:xfrm>
        </p:grpSpPr>
        <p:sp>
          <p:nvSpPr>
            <p:cNvPr id="22" name="TextBox 21"/>
            <p:cNvSpPr txBox="1"/>
            <p:nvPr/>
          </p:nvSpPr>
          <p:spPr>
            <a:xfrm>
              <a:off x="1474123" y="2060575"/>
              <a:ext cx="5508612" cy="24622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latinLnBrk="0">
                <a:spcBef>
                  <a:spcPts val="600"/>
                </a:spcBef>
                <a:buClr>
                  <a:schemeClr val="accent1"/>
                </a:buClr>
              </a:pPr>
              <a:r>
                <a:rPr lang="ko-KR" altLang="en-US" sz="1600" b="1" dirty="0">
                  <a:latin typeface="+mj-lt"/>
                  <a:ea typeface="+mn-ea"/>
                </a:rPr>
                <a:t>기대 효과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474123" y="2409464"/>
              <a:ext cx="5508612" cy="0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6393160" y="3954022"/>
            <a:ext cx="2873078" cy="4924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“</a:t>
            </a:r>
            <a:r>
              <a:rPr lang="ko-KR" altLang="en-US" sz="1600" b="1" i="1" dirty="0">
                <a:solidFill>
                  <a:schemeClr val="accent1"/>
                </a:solidFill>
                <a:latin typeface="+mj-lt"/>
                <a:ea typeface="+mn-ea"/>
              </a:rPr>
              <a:t>적극적 新 시장 확보 및 확대를 통한 수익 영역 다변화</a:t>
            </a: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3160" y="5349837"/>
            <a:ext cx="2873078" cy="4924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“</a:t>
            </a:r>
            <a:r>
              <a:rPr lang="ko-KR" altLang="en-US" sz="1600" b="1" i="1" dirty="0">
                <a:solidFill>
                  <a:schemeClr val="accent1"/>
                </a:solidFill>
                <a:latin typeface="+mj-lt"/>
                <a:ea typeface="+mn-ea"/>
              </a:rPr>
              <a:t>일련의 수익 창출 개선 활동을 통한 수익 원천의 안전성 확보</a:t>
            </a:r>
            <a:r>
              <a:rPr lang="en-US" altLang="ko-KR" sz="1600" b="1" i="1" dirty="0">
                <a:solidFill>
                  <a:schemeClr val="accent1"/>
                </a:solidFill>
                <a:latin typeface="+mj-lt"/>
                <a:ea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76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1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조직도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2406" y="1400282"/>
            <a:ext cx="2380460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(2019. 1.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6275" y="1357298"/>
            <a:ext cx="2088232" cy="337350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대표이사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76275" y="2540667"/>
            <a:ext cx="2088232" cy="337349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영업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생산부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5590" y="2540669"/>
            <a:ext cx="2088232" cy="337349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관리부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55590" y="4362356"/>
            <a:ext cx="1836204" cy="1212204"/>
            <a:chOff x="3548844" y="1988840"/>
            <a:chExt cx="2088232" cy="1447753"/>
          </a:xfrm>
        </p:grpSpPr>
        <p:sp>
          <p:nvSpPr>
            <p:cNvPr id="22" name="직사각형 21"/>
            <p:cNvSpPr/>
            <p:nvPr/>
          </p:nvSpPr>
          <p:spPr>
            <a:xfrm>
              <a:off x="3548844" y="1988840"/>
              <a:ext cx="2088232" cy="360040"/>
            </a:xfrm>
            <a:prstGeom prst="rect">
              <a:avLst/>
            </a:prstGeom>
            <a:solidFill>
              <a:srgbClr val="364086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생산 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팀</a:t>
              </a:r>
              <a:endPara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548844" y="2348880"/>
              <a:ext cx="2088232" cy="1087713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057320" y="4362356"/>
            <a:ext cx="1836204" cy="1212204"/>
            <a:chOff x="3548844" y="1988840"/>
            <a:chExt cx="2088232" cy="1447753"/>
          </a:xfrm>
        </p:grpSpPr>
        <p:sp>
          <p:nvSpPr>
            <p:cNvPr id="25" name="직사각형 24"/>
            <p:cNvSpPr/>
            <p:nvPr/>
          </p:nvSpPr>
          <p:spPr>
            <a:xfrm>
              <a:off x="3548844" y="1988840"/>
              <a:ext cx="2088232" cy="360040"/>
            </a:xfrm>
            <a:prstGeom prst="rect">
              <a:avLst/>
            </a:prstGeom>
            <a:solidFill>
              <a:srgbClr val="364086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생산 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팀</a:t>
              </a:r>
              <a:endPara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548844" y="2348880"/>
              <a:ext cx="2088232" cy="1087713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259050" y="4362356"/>
            <a:ext cx="1836204" cy="1212204"/>
            <a:chOff x="3548844" y="1988840"/>
            <a:chExt cx="2088232" cy="1447753"/>
          </a:xfrm>
        </p:grpSpPr>
        <p:sp>
          <p:nvSpPr>
            <p:cNvPr id="28" name="직사각형 27"/>
            <p:cNvSpPr/>
            <p:nvPr/>
          </p:nvSpPr>
          <p:spPr>
            <a:xfrm>
              <a:off x="3548844" y="1988840"/>
              <a:ext cx="2088232" cy="360040"/>
            </a:xfrm>
            <a:prstGeom prst="rect">
              <a:avLst/>
            </a:prstGeom>
            <a:solidFill>
              <a:srgbClr val="364086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생산 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팀</a:t>
              </a:r>
              <a:endPara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48844" y="2348880"/>
              <a:ext cx="2088232" cy="1087713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0" name="연결선: 꺾임 27"/>
          <p:cNvCxnSpPr/>
          <p:nvPr/>
        </p:nvCxnSpPr>
        <p:spPr>
          <a:xfrm rot="5400000">
            <a:off x="3155714" y="775991"/>
            <a:ext cx="508671" cy="3020685"/>
          </a:xfrm>
          <a:prstGeom prst="bentConnector3">
            <a:avLst>
              <a:gd name="adj1" fmla="val 71149"/>
            </a:avLst>
          </a:prstGeom>
          <a:ln w="6350" cap="flat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7460781" y="4362356"/>
            <a:ext cx="1836204" cy="1212204"/>
            <a:chOff x="3548844" y="1988840"/>
            <a:chExt cx="2088232" cy="1447753"/>
          </a:xfrm>
        </p:grpSpPr>
        <p:sp>
          <p:nvSpPr>
            <p:cNvPr id="32" name="직사각형 31"/>
            <p:cNvSpPr/>
            <p:nvPr/>
          </p:nvSpPr>
          <p:spPr>
            <a:xfrm>
              <a:off x="3548844" y="1988840"/>
              <a:ext cx="2088232" cy="360040"/>
            </a:xfrm>
            <a:prstGeom prst="rect">
              <a:avLst/>
            </a:prstGeom>
            <a:solidFill>
              <a:srgbClr val="364086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생산 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ko-KR" altLang="en-US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팀</a:t>
              </a:r>
              <a:endPara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548844" y="2348880"/>
              <a:ext cx="2088232" cy="1087713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50000"/>
                </a:schemeClr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4" name="연결선: 꺾임 35"/>
          <p:cNvCxnSpPr>
            <a:cxnSpLocks/>
          </p:cNvCxnSpPr>
          <p:nvPr/>
        </p:nvCxnSpPr>
        <p:spPr>
          <a:xfrm rot="16200000" flipH="1">
            <a:off x="5978683" y="2287116"/>
            <a:ext cx="241043" cy="2357627"/>
          </a:xfrm>
          <a:prstGeom prst="bentConnector3">
            <a:avLst>
              <a:gd name="adj1" fmla="val 50000"/>
            </a:avLst>
          </a:prstGeom>
          <a:ln w="6350" cap="flat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956455" y="3586452"/>
            <a:ext cx="1745527" cy="301461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생산 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팀장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96117" y="3585604"/>
            <a:ext cx="1496018" cy="317534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품질과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920391" y="2031998"/>
            <a:ext cx="0" cy="508671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cxnSpLocks/>
          </p:cNvCxnSpPr>
          <p:nvPr/>
        </p:nvCxnSpPr>
        <p:spPr>
          <a:xfrm rot="5400000">
            <a:off x="3776953" y="2443013"/>
            <a:ext cx="241043" cy="2045834"/>
          </a:xfrm>
          <a:prstGeom prst="bentConnector3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236788" y="3724586"/>
            <a:ext cx="174675" cy="1100865"/>
          </a:xfrm>
          <a:prstGeom prst="bentConnector3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cxnSpLocks/>
          </p:cNvCxnSpPr>
          <p:nvPr/>
        </p:nvCxnSpPr>
        <p:spPr>
          <a:xfrm rot="16200000" flipH="1">
            <a:off x="3337652" y="3724585"/>
            <a:ext cx="174675" cy="1100865"/>
          </a:xfrm>
          <a:prstGeom prst="bentConnector3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rot="5400000">
            <a:off x="6640248" y="3724585"/>
            <a:ext cx="174675" cy="1100866"/>
          </a:xfrm>
          <a:prstGeom prst="bentConnector3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cxnSpLocks/>
          </p:cNvCxnSpPr>
          <p:nvPr/>
        </p:nvCxnSpPr>
        <p:spPr>
          <a:xfrm rot="16200000" flipH="1">
            <a:off x="7741113" y="3724585"/>
            <a:ext cx="174675" cy="1100865"/>
          </a:xfrm>
          <a:prstGeom prst="bentConnector3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028734" y="1963400"/>
            <a:ext cx="1224136" cy="337350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감사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55590" y="5574560"/>
            <a:ext cx="1836204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Hoist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재단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057320" y="5574560"/>
            <a:ext cx="1836204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입고 검사</a:t>
            </a: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T/C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재단</a:t>
            </a: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포장 및 출하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259050" y="5574560"/>
            <a:ext cx="1836204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Hoist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결선</a:t>
            </a: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완제품 검사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460781" y="5574560"/>
            <a:ext cx="1836204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Machine Room Cable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결선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208753" y="2540669"/>
            <a:ext cx="2088232" cy="337349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협력기관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직선 연결선 54"/>
          <p:cNvCxnSpPr>
            <a:endCxn id="47" idx="1"/>
          </p:cNvCxnSpPr>
          <p:nvPr/>
        </p:nvCxnSpPr>
        <p:spPr>
          <a:xfrm>
            <a:off x="4920392" y="2132075"/>
            <a:ext cx="2108342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cxnSpLocks/>
            <a:stCxn id="13" idx="2"/>
          </p:cNvCxnSpPr>
          <p:nvPr/>
        </p:nvCxnSpPr>
        <p:spPr>
          <a:xfrm rot="16200000" flipH="1">
            <a:off x="6163620" y="451419"/>
            <a:ext cx="846020" cy="3332478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6A9E0B-DA17-4D32-8BA1-FD314B9D1D63}"/>
              </a:ext>
            </a:extLst>
          </p:cNvPr>
          <p:cNvSpPr/>
          <p:nvPr/>
        </p:nvSpPr>
        <p:spPr>
          <a:xfrm>
            <a:off x="6204019" y="3585603"/>
            <a:ext cx="1629299" cy="301461"/>
          </a:xfrm>
          <a:prstGeom prst="rect">
            <a:avLst/>
          </a:prstGeom>
          <a:solidFill>
            <a:srgbClr val="364086"/>
          </a:solidFill>
          <a:ln w="12700" cap="flat"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생산 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팀장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62357CED-CF00-48AE-AF1A-8CC5CD5C624A}"/>
              </a:ext>
            </a:extLst>
          </p:cNvPr>
          <p:cNvCxnSpPr>
            <a:cxnSpLocks/>
          </p:cNvCxnSpPr>
          <p:nvPr/>
        </p:nvCxnSpPr>
        <p:spPr>
          <a:xfrm>
            <a:off x="4920390" y="2871575"/>
            <a:ext cx="1" cy="594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0FA49DF-3C32-4151-9FBB-D80A78DA3BD8}"/>
              </a:ext>
            </a:extLst>
          </p:cNvPr>
          <p:cNvCxnSpPr>
            <a:cxnSpLocks/>
          </p:cNvCxnSpPr>
          <p:nvPr/>
        </p:nvCxnSpPr>
        <p:spPr>
          <a:xfrm>
            <a:off x="2873192" y="3831780"/>
            <a:ext cx="1" cy="38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AE0308B-26BE-47ED-84A6-14B259D13E30}"/>
              </a:ext>
            </a:extLst>
          </p:cNvPr>
          <p:cNvCxnSpPr>
            <a:cxnSpLocks/>
          </p:cNvCxnSpPr>
          <p:nvPr/>
        </p:nvCxnSpPr>
        <p:spPr>
          <a:xfrm>
            <a:off x="7276653" y="3911671"/>
            <a:ext cx="1" cy="38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35">
            <a:extLst>
              <a:ext uri="{FF2B5EF4-FFF2-40B4-BE49-F238E27FC236}">
                <a16:creationId xmlns:a16="http://schemas.microsoft.com/office/drawing/2014/main" id="{5E728557-B84D-4E32-9E59-FC03712D08F9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276653" y="3465293"/>
            <a:ext cx="1667473" cy="120311"/>
          </a:xfrm>
          <a:prstGeom prst="bentConnector2">
            <a:avLst/>
          </a:prstGeom>
          <a:ln w="6350" cap="flat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7885" y="2831667"/>
            <a:ext cx="7950230" cy="1194666"/>
            <a:chOff x="977885" y="2831667"/>
            <a:chExt cx="7950230" cy="1194666"/>
          </a:xfrm>
          <a:solidFill>
            <a:srgbClr val="FFC000"/>
          </a:solidFill>
        </p:grpSpPr>
        <p:sp>
          <p:nvSpPr>
            <p:cNvPr id="73" name="모서리가 둥근 직사각형 72"/>
            <p:cNvSpPr/>
            <p:nvPr/>
          </p:nvSpPr>
          <p:spPr>
            <a:xfrm>
              <a:off x="977885" y="2831667"/>
              <a:ext cx="7950230" cy="119466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3600" b="1"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08180" y="2878306"/>
              <a:ext cx="6289641" cy="110138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>
              <a:noAutofit/>
              <a:scene3d>
                <a:camera prst="orthographicFront">
                  <a:rot lat="0" lon="0" rev="0"/>
                </a:camera>
                <a:lightRig rig="twoPt" dir="t"/>
              </a:scene3d>
              <a:sp3d prstMaterial="softEdge">
                <a:contourClr>
                  <a:schemeClr val="bg1"/>
                </a:contourClr>
              </a:sp3d>
            </a:bodyPr>
            <a:lstStyle/>
            <a:p>
              <a:pPr marL="0" lvl="1" indent="4763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제 </a:t>
              </a:r>
              <a:r>
                <a:rPr kumimoji="0" lang="en-US" altLang="ko-KR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2 </a:t>
              </a:r>
              <a:r>
                <a:rPr kumimoji="0" lang="ko-KR" altLang="en-US" sz="3600" b="1" dirty="0">
                  <a:ln>
                    <a:prstDash val="solid"/>
                  </a:ln>
                  <a:solidFill>
                    <a:schemeClr val="tx1"/>
                  </a:solidFill>
                  <a:ea typeface="맑은 고딕" panose="020B0503020000020004" pitchFamily="50" charset="-127"/>
                  <a:cs typeface="Arial" pitchFamily="34" charset="0"/>
                </a:rPr>
                <a:t>장   매출 실적</a:t>
              </a:r>
              <a:endParaRPr kumimoji="0" lang="en-US" altLang="ko-KR" sz="3600" b="1" dirty="0">
                <a:ln>
                  <a:prstDash val="solid"/>
                </a:ln>
                <a:solidFill>
                  <a:schemeClr val="tx1"/>
                </a:solidFill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D111B-E68C-4A11-8F05-0C199BB5F291}"/>
              </a:ext>
            </a:extLst>
          </p:cNvPr>
          <p:cNvSpPr/>
          <p:nvPr/>
        </p:nvSpPr>
        <p:spPr>
          <a:xfrm>
            <a:off x="344488" y="116632"/>
            <a:ext cx="6831419" cy="1015663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en-US" altLang="ko-KR" sz="6000" b="1" spc="-150" dirty="0">
                <a:ln>
                  <a:prstDash val="solid"/>
                </a:ln>
                <a:solidFill>
                  <a:srgbClr val="F7B904"/>
                </a:solidFill>
                <a:ea typeface="맑은 고딕" panose="020B0503020000020004" pitchFamily="50" charset="-127"/>
                <a:cs typeface="Arial" pitchFamily="34" charset="0"/>
              </a:rPr>
              <a:t>C</a:t>
            </a:r>
            <a:r>
              <a:rPr kumimoji="0" lang="en-US" altLang="ko-KR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ONTENTS</a:t>
            </a:r>
          </a:p>
        </p:txBody>
      </p:sp>
    </p:spTree>
    <p:extLst>
      <p:ext uri="{BB962C8B-B14F-4D97-AF65-F5344CB8AC3E}">
        <p14:creationId xmlns:p14="http://schemas.microsoft.com/office/powerpoint/2010/main" val="24402315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5991091"/>
            <a:ext cx="9111561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54013" indent="-354013" latinLnBrk="0">
              <a:spcBef>
                <a:spcPts val="600"/>
              </a:spcBef>
              <a:buFont typeface="맑은 고딕" panose="020B0503020000020004" pitchFamily="50" charset="-127"/>
              <a:buChar char="◆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진영전자는 과거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매년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목표를 달성하며 연평균성장률 약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11%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달성하고 있음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348" y="1362304"/>
            <a:ext cx="2265044" cy="2462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285750" indent="-285750" latinLnBrk="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매출 추이</a:t>
            </a: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481265800"/>
              </p:ext>
            </p:extLst>
          </p:nvPr>
        </p:nvGraphicFramePr>
        <p:xfrm>
          <a:off x="1119082" y="2523811"/>
          <a:ext cx="7794358" cy="3497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38337" y="2918700"/>
            <a:ext cx="609141" cy="1692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latinLnBrk="0">
              <a:spcBef>
                <a:spcPts val="600"/>
              </a:spcBef>
              <a:buClr>
                <a:schemeClr val="accent1"/>
              </a:buClr>
            </a:pPr>
            <a:r>
              <a:rPr lang="en-US" altLang="ko-KR" sz="1100" b="1" dirty="0">
                <a:latin typeface="+mn-ea"/>
                <a:ea typeface="+mn-ea"/>
              </a:rPr>
              <a:t>(</a:t>
            </a:r>
            <a:r>
              <a:rPr lang="ko-KR" altLang="en-US" sz="1100" b="1" dirty="0">
                <a:latin typeface="+mn-ea"/>
                <a:ea typeface="+mn-ea"/>
              </a:rPr>
              <a:t>단위</a:t>
            </a:r>
            <a:r>
              <a:rPr lang="en-US" altLang="ko-KR" sz="1100" b="1" dirty="0">
                <a:latin typeface="+mn-ea"/>
                <a:ea typeface="+mn-ea"/>
              </a:rPr>
              <a:t>: </a:t>
            </a:r>
            <a:r>
              <a:rPr lang="ko-KR" altLang="en-US" sz="1100" b="1" dirty="0">
                <a:latin typeface="+mn-ea"/>
                <a:ea typeface="+mn-ea"/>
              </a:rPr>
              <a:t>억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  <a:endParaRPr lang="ko-KR" altLang="en-US" sz="1100" b="1" dirty="0" err="1">
              <a:latin typeface="+mn-ea"/>
              <a:ea typeface="+mn-ea"/>
            </a:endParaRPr>
          </a:p>
        </p:txBody>
      </p:sp>
      <p:sp>
        <p:nvSpPr>
          <p:cNvPr id="3" name="화살표: 오른쪽 2"/>
          <p:cNvSpPr/>
          <p:nvPr/>
        </p:nvSpPr>
        <p:spPr>
          <a:xfrm rot="20965971">
            <a:off x="1638923" y="2413982"/>
            <a:ext cx="6943491" cy="708152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폭발: 14pt 4"/>
          <p:cNvSpPr/>
          <p:nvPr/>
        </p:nvSpPr>
        <p:spPr>
          <a:xfrm>
            <a:off x="3250952" y="1701778"/>
            <a:ext cx="2340260" cy="881932"/>
          </a:xfrm>
          <a:prstGeom prst="irregularSeal2">
            <a:avLst/>
          </a:prstGeom>
          <a:solidFill>
            <a:srgbClr val="FFFF00"/>
          </a:solidFill>
          <a:ln w="127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연평균</a:t>
            </a:r>
            <a:endParaRPr lang="en-US" altLang="ko-KR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13% </a:t>
            </a:r>
            <a:r>
              <a:rPr lang="ko-KR" alt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B0CD-35BE-421B-9FD4-406318A827D9}"/>
              </a:ext>
            </a:extLst>
          </p:cNvPr>
          <p:cNvSpPr txBox="1"/>
          <p:nvPr/>
        </p:nvSpPr>
        <p:spPr>
          <a:xfrm>
            <a:off x="181220" y="247843"/>
            <a:ext cx="1507144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/>
            </a:scene3d>
            <a:sp3d prstMaterial="softEdge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제 </a:t>
            </a:r>
            <a:r>
              <a:rPr kumimoji="0" lang="en-US" altLang="ko-KR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1 </a:t>
            </a:r>
            <a:r>
              <a:rPr kumimoji="0" lang="ko-KR" altLang="en-US" sz="3600" b="1" spc="-300" dirty="0">
                <a:solidFill>
                  <a:schemeClr val="bg1"/>
                </a:solidFill>
                <a:ea typeface="맑은 고딕" panose="020B0503020000020004" pitchFamily="50" charset="-127"/>
              </a:rPr>
              <a:t>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FD65E4-0B3C-4A26-803C-4EE163F83099}"/>
              </a:ext>
            </a:extLst>
          </p:cNvPr>
          <p:cNvSpPr/>
          <p:nvPr/>
        </p:nvSpPr>
        <p:spPr>
          <a:xfrm>
            <a:off x="1709979" y="260648"/>
            <a:ext cx="6831419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woPt" dir="t"/>
            </a:scene3d>
            <a:sp3d prstMaterial="softEdge"/>
          </a:bodyPr>
          <a:lstStyle/>
          <a:p>
            <a:pPr marL="180975" indent="-180975" fontAlgn="auto">
              <a:spcBef>
                <a:spcPts val="300"/>
              </a:spcBef>
              <a:spcAft>
                <a:spcPts val="0"/>
              </a:spcAft>
              <a:buClr>
                <a:srgbClr val="FFC000"/>
              </a:buClr>
              <a:buSzPct val="90000"/>
              <a:defRPr/>
            </a:pPr>
            <a:r>
              <a:rPr kumimoji="0" lang="ko-KR" altLang="en-US" sz="3600" b="1" spc="-150" dirty="0">
                <a:ln>
                  <a:prstDash val="solid"/>
                </a:ln>
                <a:solidFill>
                  <a:srgbClr val="44749D"/>
                </a:solidFill>
                <a:ea typeface="맑은 고딕" panose="020B0503020000020004" pitchFamily="50" charset="-127"/>
                <a:cs typeface="Arial" pitchFamily="34" charset="0"/>
              </a:rPr>
              <a:t>매출 실적</a:t>
            </a:r>
          </a:p>
        </p:txBody>
      </p:sp>
    </p:spTree>
    <p:extLst>
      <p:ext uri="{BB962C8B-B14F-4D97-AF65-F5344CB8AC3E}">
        <p14:creationId xmlns:p14="http://schemas.microsoft.com/office/powerpoint/2010/main" val="2769308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AWvdllokSMgH_W9WJjs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tOmMswWEGAcpQcI0UHX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AWvdllokSMgH_W9WJj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AWvdllokSMgH_W9WJjs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AWvdllokSMgH_W9WJjs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none" anchor="ctr">
        <a:scene3d>
          <a:camera prst="orthographicFront"/>
          <a:lightRig rig="twoPt" dir="t"/>
        </a:scene3d>
        <a:sp3d prstMaterial="softEdge"/>
      </a:bodyPr>
      <a:lstStyle>
        <a:defPPr marL="152400" indent="-152400" fontAlgn="auto">
          <a:lnSpc>
            <a:spcPct val="60000"/>
          </a:lnSpc>
          <a:spcBef>
            <a:spcPct val="20000"/>
          </a:spcBef>
          <a:spcAft>
            <a:spcPts val="0"/>
          </a:spcAft>
          <a:buFont typeface="Arial" pitchFamily="34" charset="0"/>
          <a:buChar char="•"/>
          <a:defRPr kumimoji="0" sz="1200" spc="-40" dirty="0" smtClean="0">
            <a:effectLst>
              <a:outerShdw blurRad="38100" dist="38100" dir="2700000" algn="tl">
                <a:prstClr val="white">
                  <a:alpha val="43000"/>
                </a:prstClr>
              </a:outerShdw>
            </a:effectLst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6834</TotalTime>
  <Words>1334</Words>
  <Application>Microsoft Office PowerPoint</Application>
  <PresentationFormat>A4 용지(210x297mm)</PresentationFormat>
  <Paragraphs>322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HY견고딕</vt:lpstr>
      <vt:lpstr>HY그래픽M</vt:lpstr>
      <vt:lpstr>맑은 고딕</vt:lpstr>
      <vt:lpstr>휴먼엑스포</vt:lpstr>
      <vt:lpstr>Arial</vt:lpstr>
      <vt:lpstr>Tahoma</vt:lpstr>
      <vt:lpstr>Wingdings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asa</dc:creator>
  <cp:lastModifiedBy>임성훈</cp:lastModifiedBy>
  <cp:revision>834</cp:revision>
  <cp:lastPrinted>2015-08-09T02:39:45Z</cp:lastPrinted>
  <dcterms:created xsi:type="dcterms:W3CDTF">2011-12-19T02:23:41Z</dcterms:created>
  <dcterms:modified xsi:type="dcterms:W3CDTF">2021-09-03T08:00:26Z</dcterms:modified>
</cp:coreProperties>
</file>